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89.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407" r:id="rId2"/>
    <p:sldId id="408" r:id="rId3"/>
    <p:sldId id="403" r:id="rId4"/>
    <p:sldId id="404" r:id="rId5"/>
    <p:sldId id="405" r:id="rId6"/>
    <p:sldId id="281" r:id="rId7"/>
    <p:sldId id="282" r:id="rId8"/>
    <p:sldId id="283" r:id="rId9"/>
    <p:sldId id="284" r:id="rId10"/>
    <p:sldId id="285" r:id="rId11"/>
    <p:sldId id="286" r:id="rId12"/>
    <p:sldId id="390" r:id="rId13"/>
    <p:sldId id="391" r:id="rId14"/>
    <p:sldId id="287" r:id="rId15"/>
    <p:sldId id="289" r:id="rId16"/>
    <p:sldId id="290" r:id="rId17"/>
    <p:sldId id="288" r:id="rId18"/>
    <p:sldId id="303" r:id="rId19"/>
    <p:sldId id="365" r:id="rId20"/>
    <p:sldId id="366" r:id="rId21"/>
    <p:sldId id="304" r:id="rId22"/>
    <p:sldId id="399" r:id="rId23"/>
    <p:sldId id="323" r:id="rId24"/>
    <p:sldId id="327" r:id="rId25"/>
    <p:sldId id="325" r:id="rId26"/>
    <p:sldId id="326" r:id="rId27"/>
    <p:sldId id="328" r:id="rId28"/>
    <p:sldId id="329" r:id="rId29"/>
    <p:sldId id="332" r:id="rId30"/>
    <p:sldId id="375" r:id="rId31"/>
    <p:sldId id="334" r:id="rId32"/>
    <p:sldId id="336" r:id="rId33"/>
    <p:sldId id="337" r:id="rId34"/>
    <p:sldId id="411" r:id="rId35"/>
    <p:sldId id="354" r:id="rId36"/>
    <p:sldId id="356" r:id="rId37"/>
    <p:sldId id="358" r:id="rId38"/>
    <p:sldId id="409" r:id="rId39"/>
    <p:sldId id="357" r:id="rId40"/>
    <p:sldId id="313" r:id="rId41"/>
    <p:sldId id="314" r:id="rId42"/>
    <p:sldId id="295" r:id="rId43"/>
    <p:sldId id="294" r:id="rId44"/>
    <p:sldId id="410" r:id="rId45"/>
    <p:sldId id="367" r:id="rId46"/>
    <p:sldId id="388" r:id="rId4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1" autoAdjust="0"/>
    <p:restoredTop sz="92281" autoAdjust="0"/>
  </p:normalViewPr>
  <p:slideViewPr>
    <p:cSldViewPr snapToGrid="0" showGuides="1">
      <p:cViewPr varScale="1">
        <p:scale>
          <a:sx n="101" d="100"/>
          <a:sy n="101" d="100"/>
        </p:scale>
        <p:origin x="510" y="108"/>
      </p:cViewPr>
      <p:guideLst>
        <p:guide orient="horz" pos="2137"/>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EF14B62E-F9C9-49F7-A933-F83E8DA1D563}" type="datetimeFigureOut">
              <a:rPr kumimoji="1" lang="ja-JP" altLang="en-US" smtClean="0"/>
              <a:t>2023/7/12</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74131F29-4033-42AA-BB62-C9CD94A6A461}" type="slidenum">
              <a:rPr kumimoji="1" lang="ja-JP" altLang="en-US" smtClean="0"/>
              <a:t>‹#›</a:t>
            </a:fld>
            <a:endParaRPr kumimoji="1" lang="ja-JP" altLang="en-US"/>
          </a:p>
        </p:txBody>
      </p:sp>
    </p:spTree>
    <p:extLst>
      <p:ext uri="{BB962C8B-B14F-4D97-AF65-F5344CB8AC3E}">
        <p14:creationId xmlns:p14="http://schemas.microsoft.com/office/powerpoint/2010/main" val="2735048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EABC0552-D3AC-48F0-8F89-0A8914A6B848}" type="datetimeFigureOut">
              <a:rPr kumimoji="1" lang="ja-JP" altLang="en-US" smtClean="0"/>
              <a:t>2023/7/12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C1B7B68B-D620-4D6C-B058-29AD99624F54}" type="slidenum">
              <a:rPr kumimoji="1" lang="ja-JP" altLang="en-US" smtClean="0"/>
              <a:t>‹#›</a:t>
            </a:fld>
            <a:endParaRPr kumimoji="1" lang="ja-JP" altLang="en-US"/>
          </a:p>
        </p:txBody>
      </p:sp>
    </p:spTree>
    <p:extLst>
      <p:ext uri="{BB962C8B-B14F-4D97-AF65-F5344CB8AC3E}">
        <p14:creationId xmlns:p14="http://schemas.microsoft.com/office/powerpoint/2010/main" val="33269456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maker.jp/voxel8-6570.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i-maker.jp/pcb-3d-print-2-8378.html" TargetMode="External"/><Relationship Id="rId4" Type="http://schemas.openxmlformats.org/officeDocument/2006/relationships/hyperlink" Target="http://i-maker.jp/voltera-v-one-3d-print-8516.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6</a:t>
            </a:fld>
            <a:endParaRPr kumimoji="1" lang="ja-JP" altLang="en-US"/>
          </a:p>
        </p:txBody>
      </p:sp>
    </p:spTree>
    <p:extLst>
      <p:ext uri="{BB962C8B-B14F-4D97-AF65-F5344CB8AC3E}">
        <p14:creationId xmlns:p14="http://schemas.microsoft.com/office/powerpoint/2010/main" val="410880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16</a:t>
            </a:fld>
            <a:endParaRPr kumimoji="1" lang="ja-JP" altLang="en-US"/>
          </a:p>
        </p:txBody>
      </p:sp>
    </p:spTree>
    <p:extLst>
      <p:ext uri="{BB962C8B-B14F-4D97-AF65-F5344CB8AC3E}">
        <p14:creationId xmlns:p14="http://schemas.microsoft.com/office/powerpoint/2010/main" val="2863171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17</a:t>
            </a:fld>
            <a:endParaRPr kumimoji="1" lang="ja-JP" altLang="en-US"/>
          </a:p>
        </p:txBody>
      </p:sp>
    </p:spTree>
    <p:extLst>
      <p:ext uri="{BB962C8B-B14F-4D97-AF65-F5344CB8AC3E}">
        <p14:creationId xmlns:p14="http://schemas.microsoft.com/office/powerpoint/2010/main" val="2263011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18</a:t>
            </a:fld>
            <a:endParaRPr kumimoji="1" lang="ja-JP" altLang="en-US"/>
          </a:p>
        </p:txBody>
      </p:sp>
    </p:spTree>
    <p:extLst>
      <p:ext uri="{BB962C8B-B14F-4D97-AF65-F5344CB8AC3E}">
        <p14:creationId xmlns:p14="http://schemas.microsoft.com/office/powerpoint/2010/main" val="2135357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fld id="{304D8048-304B-4600-9132-BD40EB135F8B}" type="slidenum">
              <a:rPr lang="en-US" altLang="ja-JP" smtClean="0"/>
              <a:pPr eaLnBrk="1" hangingPunct="1"/>
              <a:t>20</a:t>
            </a:fld>
            <a:endParaRPr lang="en-US" altLang="ja-JP"/>
          </a:p>
        </p:txBody>
      </p:sp>
      <p:sp>
        <p:nvSpPr>
          <p:cNvPr id="164867"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2388490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11241C5-A000-4449-9D68-682E4D9695F6}" type="slidenum">
              <a:rPr kumimoji="1" lang="ja-JP" altLang="en-US" smtClean="0"/>
              <a:t>21</a:t>
            </a:fld>
            <a:endParaRPr kumimoji="1" lang="ja-JP" altLang="en-US"/>
          </a:p>
        </p:txBody>
      </p:sp>
    </p:spTree>
    <p:extLst>
      <p:ext uri="{BB962C8B-B14F-4D97-AF65-F5344CB8AC3E}">
        <p14:creationId xmlns:p14="http://schemas.microsoft.com/office/powerpoint/2010/main" val="2430051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fld id="{6C49D718-2FFC-4DD4-BB67-7B357F06DFEE}" type="slidenum">
              <a:rPr lang="en-US" altLang="ja-JP" smtClean="0"/>
              <a:pPr eaLnBrk="1" hangingPunct="1"/>
              <a:t>23</a:t>
            </a:fld>
            <a:endParaRPr lang="en-US" altLang="ja-JP"/>
          </a:p>
        </p:txBody>
      </p:sp>
      <p:sp>
        <p:nvSpPr>
          <p:cNvPr id="13517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91558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fld id="{283C607A-EDB3-4962-A00F-AABD573DBCB6}" type="slidenum">
              <a:rPr lang="en-US" altLang="ja-JP" smtClean="0"/>
              <a:pPr eaLnBrk="1" hangingPunct="1"/>
              <a:t>24</a:t>
            </a:fld>
            <a:endParaRPr lang="en-US" altLang="ja-JP"/>
          </a:p>
        </p:txBody>
      </p:sp>
      <p:sp>
        <p:nvSpPr>
          <p:cNvPr id="185347"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756161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fld id="{121A4D2D-A0D8-45AC-8F32-7E50498E0EDC}" type="slidenum">
              <a:rPr lang="en-US" altLang="ja-JP" smtClean="0"/>
              <a:pPr eaLnBrk="1" hangingPunct="1"/>
              <a:t>25</a:t>
            </a:fld>
            <a:endParaRPr lang="en-US" altLang="ja-JP"/>
          </a:p>
        </p:txBody>
      </p:sp>
      <p:sp>
        <p:nvSpPr>
          <p:cNvPr id="181251"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625461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71EA6152-FF3C-42F4-87C6-6E8560196036}" type="slidenum">
              <a:rPr lang="en-US" altLang="ja-JP" smtClean="0"/>
              <a:pPr/>
              <a:t>29</a:t>
            </a:fld>
            <a:endParaRPr lang="en-US" altLang="ja-JP"/>
          </a:p>
        </p:txBody>
      </p:sp>
      <p:sp>
        <p:nvSpPr>
          <p:cNvPr id="29699"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915664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11241C5-A000-4449-9D68-682E4D9695F6}" type="slidenum">
              <a:rPr kumimoji="1" lang="ja-JP" altLang="en-US" smtClean="0"/>
              <a:t>30</a:t>
            </a:fld>
            <a:endParaRPr kumimoji="1" lang="ja-JP" altLang="en-US"/>
          </a:p>
        </p:txBody>
      </p:sp>
    </p:spTree>
    <p:extLst>
      <p:ext uri="{BB962C8B-B14F-4D97-AF65-F5344CB8AC3E}">
        <p14:creationId xmlns:p14="http://schemas.microsoft.com/office/powerpoint/2010/main" val="1538317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7</a:t>
            </a:fld>
            <a:endParaRPr kumimoji="1" lang="ja-JP" altLang="en-US"/>
          </a:p>
        </p:txBody>
      </p:sp>
    </p:spTree>
    <p:extLst>
      <p:ext uri="{BB962C8B-B14F-4D97-AF65-F5344CB8AC3E}">
        <p14:creationId xmlns:p14="http://schemas.microsoft.com/office/powerpoint/2010/main" val="1076127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Amazon</a:t>
            </a:r>
            <a:r>
              <a:rPr kumimoji="1" lang="ja-JP" altLang="en-US" dirty="0"/>
              <a:t>の創業者ジェフ・ベゾスが設立した航空宇宙企業</a:t>
            </a:r>
            <a:r>
              <a:rPr kumimoji="1" lang="en-US" altLang="ja-JP" dirty="0"/>
              <a:t>Blue Origin</a:t>
            </a:r>
            <a:r>
              <a:rPr kumimoji="1" lang="ja-JP" altLang="en-US" dirty="0"/>
              <a:t>（ブルーオリジン）は、液化天然ガスを燃料とする次世代ロケットエンジン「</a:t>
            </a:r>
            <a:r>
              <a:rPr kumimoji="1" lang="en-US" altLang="ja-JP" dirty="0"/>
              <a:t>BE-4</a:t>
            </a:r>
            <a:r>
              <a:rPr kumimoji="1" lang="ja-JP" altLang="en-US" dirty="0"/>
              <a:t>」の製造に</a:t>
            </a:r>
            <a:r>
              <a:rPr kumimoji="1" lang="en-US" altLang="ja-JP" dirty="0"/>
              <a:t>3D</a:t>
            </a:r>
            <a:r>
              <a:rPr kumimoji="1" lang="ja-JP" altLang="en-US" dirty="0"/>
              <a:t>プリンターを活用している。</a:t>
            </a:r>
          </a:p>
          <a:p>
            <a:r>
              <a:rPr kumimoji="1" lang="ja-JP" altLang="en-US" dirty="0"/>
              <a:t>「</a:t>
            </a:r>
            <a:r>
              <a:rPr kumimoji="1" lang="en-US" altLang="ja-JP" dirty="0"/>
              <a:t>BE-4</a:t>
            </a:r>
            <a:r>
              <a:rPr kumimoji="1" lang="ja-JP" altLang="en-US" dirty="0"/>
              <a:t>」は、ブルーオリジン社によって開発中の推力</a:t>
            </a:r>
            <a:r>
              <a:rPr kumimoji="1" lang="en-US" altLang="ja-JP" dirty="0"/>
              <a:t>2,400 </a:t>
            </a:r>
            <a:r>
              <a:rPr kumimoji="1" lang="en-US" altLang="ja-JP" dirty="0" err="1"/>
              <a:t>kN</a:t>
            </a:r>
            <a:r>
              <a:rPr kumimoji="1" lang="ja-JP" altLang="en-US" dirty="0"/>
              <a:t>（</a:t>
            </a:r>
            <a:r>
              <a:rPr kumimoji="1" lang="en-US" altLang="ja-JP" dirty="0"/>
              <a:t>550,000 </a:t>
            </a:r>
            <a:r>
              <a:rPr kumimoji="1" lang="en-US" altLang="ja-JP" dirty="0" err="1"/>
              <a:t>lbf</a:t>
            </a:r>
            <a:r>
              <a:rPr kumimoji="1" lang="ja-JP" altLang="en-US" dirty="0"/>
              <a:t>）の大型液体燃料ロケットエンジンで、同社のニュー・グレンなど最新ロケットの他、ユナイテッド・ローンチ・アライアンス（ロッキード・マーティン社とボーイング社の合弁事業）のヴァルカンロケットにも使用が予定されている次世代の高性能ロケットエンジン。</a:t>
            </a:r>
          </a:p>
          <a:p>
            <a:r>
              <a:rPr kumimoji="1" lang="ja-JP" altLang="en-US" dirty="0"/>
              <a:t>ブルーオリジン社は、この</a:t>
            </a:r>
            <a:r>
              <a:rPr kumimoji="1" lang="en-US" altLang="ja-JP" dirty="0"/>
              <a:t>BE-4</a:t>
            </a:r>
            <a:r>
              <a:rPr kumimoji="1" lang="ja-JP" altLang="en-US" dirty="0"/>
              <a:t>エンジンの主要部品であるタービン、ノズル、ローターなどを</a:t>
            </a:r>
            <a:r>
              <a:rPr kumimoji="1" lang="en-US" altLang="ja-JP" dirty="0"/>
              <a:t>3D</a:t>
            </a:r>
            <a:r>
              <a:rPr kumimoji="1" lang="ja-JP" altLang="en-US" dirty="0"/>
              <a:t>プリンターで製造している。</a:t>
            </a:r>
          </a:p>
          <a:p>
            <a:r>
              <a:rPr kumimoji="1" lang="ja-JP" altLang="en-US" dirty="0"/>
              <a:t>液化メタンと液体酸素を推進剤とする</a:t>
            </a:r>
            <a:r>
              <a:rPr kumimoji="1" lang="en-US" altLang="ja-JP" dirty="0"/>
              <a:t>BE-4</a:t>
            </a:r>
            <a:r>
              <a:rPr kumimoji="1" lang="ja-JP" altLang="en-US" dirty="0"/>
              <a:t>のハウジングは単一</a:t>
            </a:r>
            <a:r>
              <a:rPr kumimoji="1" lang="en-US" altLang="ja-JP" dirty="0"/>
              <a:t>3D</a:t>
            </a:r>
            <a:r>
              <a:rPr kumimoji="1" lang="ja-JP" altLang="en-US" dirty="0"/>
              <a:t>プリントされたアルミニウム部品で、水圧タービンはニッケル合金の</a:t>
            </a:r>
            <a:r>
              <a:rPr kumimoji="1" lang="en-US" altLang="ja-JP" dirty="0" err="1"/>
              <a:t>Monel</a:t>
            </a:r>
            <a:r>
              <a:rPr kumimoji="1" lang="ja-JP" altLang="en-US" dirty="0"/>
              <a:t>（</a:t>
            </a:r>
            <a:r>
              <a:rPr kumimoji="1" lang="en-US" altLang="ja-JP" dirty="0"/>
              <a:t>63%</a:t>
            </a:r>
            <a:r>
              <a:rPr kumimoji="1" lang="ja-JP" altLang="en-US" dirty="0"/>
              <a:t>以上のニッケルと</a:t>
            </a:r>
            <a:r>
              <a:rPr kumimoji="1" lang="en-US" altLang="ja-JP" dirty="0"/>
              <a:t>30%</a:t>
            </a:r>
            <a:r>
              <a:rPr kumimoji="1" lang="ja-JP" altLang="en-US" dirty="0"/>
              <a:t>程度の銅からなる合金）から</a:t>
            </a:r>
            <a:r>
              <a:rPr kumimoji="1" lang="en-US" altLang="ja-JP" dirty="0"/>
              <a:t>3D</a:t>
            </a:r>
            <a:r>
              <a:rPr kumimoji="1" lang="ja-JP" altLang="en-US" dirty="0"/>
              <a:t>プリントされている。</a:t>
            </a:r>
          </a:p>
          <a:p>
            <a:r>
              <a:rPr kumimoji="1" lang="ja-JP" altLang="en-US" dirty="0"/>
              <a:t>同社は、ロシア製</a:t>
            </a:r>
            <a:r>
              <a:rPr kumimoji="1" lang="en-US" altLang="ja-JP" dirty="0"/>
              <a:t>RD-180</a:t>
            </a:r>
            <a:r>
              <a:rPr kumimoji="1" lang="ja-JP" altLang="en-US" dirty="0"/>
              <a:t>エンジンに替わるエンジンとして</a:t>
            </a:r>
            <a:r>
              <a:rPr kumimoji="1" lang="en-US" altLang="ja-JP" dirty="0"/>
              <a:t>BE-4</a:t>
            </a:r>
            <a:r>
              <a:rPr kumimoji="1" lang="ja-JP" altLang="en-US" dirty="0"/>
              <a:t>単体の外販計画を進めており、前述したユナイテッド・ローンチ・アライアンスへ向けた供給だけでなく、ブルーオリジン社独自の人工衛星打ち上げ用ロケットへも搭載され、最初の打ち上げを</a:t>
            </a:r>
            <a:r>
              <a:rPr kumimoji="1" lang="en-US" altLang="ja-JP" dirty="0"/>
              <a:t>2019</a:t>
            </a:r>
            <a:r>
              <a:rPr kumimoji="1" lang="ja-JP" altLang="en-US" dirty="0"/>
              <a:t>年初頭に計画している。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C1B7B68B-D620-4D6C-B058-29AD99624F54}" type="slidenum">
              <a:rPr kumimoji="1" lang="ja-JP" altLang="en-US" smtClean="0"/>
              <a:t>34</a:t>
            </a:fld>
            <a:endParaRPr kumimoji="1" lang="ja-JP" altLang="en-US"/>
          </a:p>
        </p:txBody>
      </p:sp>
    </p:spTree>
    <p:extLst>
      <p:ext uri="{BB962C8B-B14F-4D97-AF65-F5344CB8AC3E}">
        <p14:creationId xmlns:p14="http://schemas.microsoft.com/office/powerpoint/2010/main" val="1912178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fld id="{00BD2F30-140D-451F-9A18-193CBF7A8628}" type="slidenum">
              <a:rPr lang="en-US" altLang="ja-JP" smtClean="0"/>
              <a:pPr eaLnBrk="1" hangingPunct="1"/>
              <a:t>37</a:t>
            </a:fld>
            <a:endParaRPr lang="en-US" altLang="ja-JP"/>
          </a:p>
        </p:txBody>
      </p:sp>
      <p:sp>
        <p:nvSpPr>
          <p:cNvPr id="168963"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3383995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fld id="{00BD2F30-140D-451F-9A18-193CBF7A8628}" type="slidenum">
              <a:rPr lang="en-US" altLang="ja-JP" smtClean="0"/>
              <a:pPr eaLnBrk="1" hangingPunct="1"/>
              <a:t>38</a:t>
            </a:fld>
            <a:endParaRPr lang="en-US" altLang="ja-JP"/>
          </a:p>
        </p:txBody>
      </p:sp>
      <p:sp>
        <p:nvSpPr>
          <p:cNvPr id="168963" name="Rectangle 2"/>
          <p:cNvSpPr>
            <a:spLocks noGrp="1" noRot="1" noChangeAspect="1" noChangeArrowheads="1" noTextEdit="1"/>
          </p:cNvSpPr>
          <p:nvPr>
            <p:ph type="sldImg"/>
          </p:nvPr>
        </p:nvSpPr>
        <p:spPr bwMode="auto">
          <a:xfrm>
            <a:off x="82550" y="739775"/>
            <a:ext cx="6573838" cy="3698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3127432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11241C5-A000-4449-9D68-682E4D9695F6}" type="slidenum">
              <a:rPr kumimoji="1" lang="ja-JP" altLang="en-US" smtClean="0"/>
              <a:t>40</a:t>
            </a:fld>
            <a:endParaRPr kumimoji="1" lang="ja-JP" altLang="en-US"/>
          </a:p>
        </p:txBody>
      </p:sp>
    </p:spTree>
    <p:extLst>
      <p:ext uri="{BB962C8B-B14F-4D97-AF65-F5344CB8AC3E}">
        <p14:creationId xmlns:p14="http://schemas.microsoft.com/office/powerpoint/2010/main" val="236537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11241C5-A000-4449-9D68-682E4D9695F6}" type="slidenum">
              <a:rPr kumimoji="1" lang="ja-JP" altLang="en-US" smtClean="0"/>
              <a:t>41</a:t>
            </a:fld>
            <a:endParaRPr kumimoji="1" lang="ja-JP" altLang="en-US"/>
          </a:p>
        </p:txBody>
      </p:sp>
    </p:spTree>
    <p:extLst>
      <p:ext uri="{BB962C8B-B14F-4D97-AF65-F5344CB8AC3E}">
        <p14:creationId xmlns:p14="http://schemas.microsoft.com/office/powerpoint/2010/main" val="333160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A0BEC3F3-40A0-4A72-A46C-970C1E2AAA86}" type="slidenum">
              <a:rPr lang="en-US" altLang="ja-JP" smtClean="0"/>
              <a:pPr/>
              <a:t>42</a:t>
            </a:fld>
            <a:endParaRPr lang="en-US" altLang="ja-JP"/>
          </a:p>
        </p:txBody>
      </p:sp>
      <p:sp>
        <p:nvSpPr>
          <p:cNvPr id="145411" name="Rectangle 2"/>
          <p:cNvSpPr>
            <a:spLocks noGrp="1" noRot="1" noChangeAspect="1" noChangeArrowheads="1" noTextEdit="1"/>
          </p:cNvSpPr>
          <p:nvPr>
            <p:ph type="sldImg"/>
          </p:nvPr>
        </p:nvSpPr>
        <p:spPr bwMode="auto">
          <a:xfrm>
            <a:off x="-238125" y="798513"/>
            <a:ext cx="7094538" cy="3990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153832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6678BA3B-09A6-40A4-B2BD-303033592200}" type="slidenum">
              <a:rPr lang="en-US" altLang="ja-JP" smtClean="0"/>
              <a:pPr/>
              <a:t>43</a:t>
            </a:fld>
            <a:endParaRPr lang="en-US" altLang="ja-JP"/>
          </a:p>
        </p:txBody>
      </p:sp>
      <p:sp>
        <p:nvSpPr>
          <p:cNvPr id="141315" name="Rectangle 2"/>
          <p:cNvSpPr>
            <a:spLocks noGrp="1" noRot="1" noChangeAspect="1" noChangeArrowheads="1" noTextEdit="1"/>
          </p:cNvSpPr>
          <p:nvPr>
            <p:ph type="sldImg"/>
          </p:nvPr>
        </p:nvSpPr>
        <p:spPr bwMode="auto">
          <a:xfrm>
            <a:off x="-238125" y="798513"/>
            <a:ext cx="7094538" cy="3990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538288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6678BA3B-09A6-40A4-B2BD-303033592200}" type="slidenum">
              <a:rPr lang="en-US" altLang="ja-JP" smtClean="0"/>
              <a:pPr/>
              <a:t>44</a:t>
            </a:fld>
            <a:endParaRPr lang="en-US" altLang="ja-JP"/>
          </a:p>
        </p:txBody>
      </p:sp>
      <p:sp>
        <p:nvSpPr>
          <p:cNvPr id="141315" name="Rectangle 2"/>
          <p:cNvSpPr>
            <a:spLocks noGrp="1" noRot="1" noChangeAspect="1" noChangeArrowheads="1" noTextEdit="1"/>
          </p:cNvSpPr>
          <p:nvPr>
            <p:ph type="sldImg"/>
          </p:nvPr>
        </p:nvSpPr>
        <p:spPr bwMode="auto">
          <a:xfrm>
            <a:off x="-238125" y="798513"/>
            <a:ext cx="7094538" cy="3990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438968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6678BA3B-09A6-40A4-B2BD-303033592200}" type="slidenum">
              <a:rPr lang="en-US" altLang="ja-JP" smtClean="0"/>
              <a:pPr/>
              <a:t>45</a:t>
            </a:fld>
            <a:endParaRPr lang="en-US" altLang="ja-JP"/>
          </a:p>
        </p:txBody>
      </p:sp>
      <p:sp>
        <p:nvSpPr>
          <p:cNvPr id="141315" name="Rectangle 2"/>
          <p:cNvSpPr>
            <a:spLocks noGrp="1" noRot="1" noChangeAspect="1" noChangeArrowheads="1" noTextEdit="1"/>
          </p:cNvSpPr>
          <p:nvPr>
            <p:ph type="sldImg"/>
          </p:nvPr>
        </p:nvSpPr>
        <p:spPr bwMode="auto">
          <a:xfrm>
            <a:off x="-238125" y="798513"/>
            <a:ext cx="7094538" cy="3990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ja-JP">
              <a:latin typeface="ＭＳ Ｐ明朝" panose="02020600040205080304" pitchFamily="18" charset="-128"/>
            </a:endParaRPr>
          </a:p>
        </p:txBody>
      </p:sp>
    </p:spTree>
    <p:extLst>
      <p:ext uri="{BB962C8B-B14F-4D97-AF65-F5344CB8AC3E}">
        <p14:creationId xmlns:p14="http://schemas.microsoft.com/office/powerpoint/2010/main" val="184936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8</a:t>
            </a:fld>
            <a:endParaRPr kumimoji="1" lang="ja-JP" altLang="en-US"/>
          </a:p>
        </p:txBody>
      </p:sp>
    </p:spTree>
    <p:extLst>
      <p:ext uri="{BB962C8B-B14F-4D97-AF65-F5344CB8AC3E}">
        <p14:creationId xmlns:p14="http://schemas.microsoft.com/office/powerpoint/2010/main" val="280280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9</a:t>
            </a:fld>
            <a:endParaRPr kumimoji="1" lang="ja-JP" altLang="en-US"/>
          </a:p>
        </p:txBody>
      </p:sp>
    </p:spTree>
    <p:extLst>
      <p:ext uri="{BB962C8B-B14F-4D97-AF65-F5344CB8AC3E}">
        <p14:creationId xmlns:p14="http://schemas.microsoft.com/office/powerpoint/2010/main" val="3773312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10</a:t>
            </a:fld>
            <a:endParaRPr kumimoji="1" lang="ja-JP" altLang="en-US"/>
          </a:p>
        </p:txBody>
      </p:sp>
    </p:spTree>
    <p:extLst>
      <p:ext uri="{BB962C8B-B14F-4D97-AF65-F5344CB8AC3E}">
        <p14:creationId xmlns:p14="http://schemas.microsoft.com/office/powerpoint/2010/main" val="294468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11</a:t>
            </a:fld>
            <a:endParaRPr kumimoji="1" lang="ja-JP" altLang="en-US"/>
          </a:p>
        </p:txBody>
      </p:sp>
    </p:spTree>
    <p:extLst>
      <p:ext uri="{BB962C8B-B14F-4D97-AF65-F5344CB8AC3E}">
        <p14:creationId xmlns:p14="http://schemas.microsoft.com/office/powerpoint/2010/main" val="1006552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1" dirty="0"/>
              <a:t>サポート材</a:t>
            </a:r>
            <a:br>
              <a:rPr lang="ja-JP" altLang="en-US" dirty="0"/>
            </a:br>
            <a:r>
              <a:rPr lang="en-US" altLang="ja-JP" dirty="0"/>
              <a:t>SUP705 (</a:t>
            </a:r>
            <a:r>
              <a:rPr lang="en-US" altLang="ja-JP" dirty="0" err="1"/>
              <a:t>WaterJet</a:t>
            </a:r>
            <a:r>
              <a:rPr lang="ja-JP" altLang="en-US" dirty="0"/>
              <a:t>を使用</a:t>
            </a:r>
            <a:r>
              <a:rPr lang="en-US" altLang="ja-JP" dirty="0"/>
              <a:t>)</a:t>
            </a:r>
          </a:p>
          <a:p>
            <a:r>
              <a:rPr lang="ja-JP" altLang="en-US" b="1" dirty="0"/>
              <a:t>造形サイズ</a:t>
            </a:r>
            <a:br>
              <a:rPr lang="ja-JP" altLang="en-US" dirty="0"/>
            </a:br>
            <a:r>
              <a:rPr lang="en-US" altLang="ja-JP" dirty="0"/>
              <a:t>490 x 390 x 200 mm </a:t>
            </a:r>
          </a:p>
          <a:p>
            <a:r>
              <a:rPr lang="ja-JP" altLang="en-US" b="1" dirty="0"/>
              <a:t>積層ピッチ</a:t>
            </a:r>
            <a:br>
              <a:rPr lang="ja-JP" altLang="en-US" dirty="0"/>
            </a:br>
            <a:r>
              <a:rPr lang="ja-JP" altLang="en-US" dirty="0"/>
              <a:t>積層ピッチ</a:t>
            </a:r>
            <a:r>
              <a:rPr lang="en-US" altLang="ja-JP" dirty="0"/>
              <a:t>:</a:t>
            </a:r>
            <a:r>
              <a:rPr lang="ja-JP" altLang="en-US" dirty="0"/>
              <a:t>水平造形層、最小</a:t>
            </a:r>
            <a:r>
              <a:rPr lang="en-US" altLang="ja-JP" dirty="0"/>
              <a:t>14μm </a:t>
            </a:r>
          </a:p>
          <a:p>
            <a:r>
              <a:rPr lang="ja-JP" altLang="en-US" b="1" dirty="0"/>
              <a:t>ワークステーションの互換性</a:t>
            </a:r>
            <a:br>
              <a:rPr lang="ja-JP" altLang="en-US" dirty="0"/>
            </a:br>
            <a:r>
              <a:rPr lang="en-US" altLang="ja-JP" dirty="0"/>
              <a:t>Windows 7 8.1/64 </a:t>
            </a:r>
            <a:r>
              <a:rPr lang="ja-JP" altLang="en-US" dirty="0"/>
              <a:t>ビット</a:t>
            </a:r>
          </a:p>
          <a:p>
            <a:r>
              <a:rPr lang="ja-JP" altLang="en-US" b="1" dirty="0"/>
              <a:t>ネットワーク接続</a:t>
            </a:r>
            <a:br>
              <a:rPr lang="ja-JP" altLang="en-US" dirty="0"/>
            </a:br>
            <a:r>
              <a:rPr lang="en-US" altLang="ja-JP" dirty="0"/>
              <a:t>LAN - TCP/IP</a:t>
            </a:r>
          </a:p>
          <a:p>
            <a:r>
              <a:rPr lang="ja-JP" altLang="en-US" b="1" dirty="0"/>
              <a:t>システムのサイズおよび重量</a:t>
            </a:r>
            <a:endParaRPr lang="ja-JP" altLang="en-US" dirty="0"/>
          </a:p>
          <a:p>
            <a:r>
              <a:rPr lang="en-US" altLang="ja-JP" b="1" dirty="0"/>
              <a:t>3D</a:t>
            </a:r>
            <a:r>
              <a:rPr lang="ja-JP" altLang="en-US" b="1" dirty="0"/>
              <a:t>プリンタ</a:t>
            </a:r>
            <a:br>
              <a:rPr lang="ja-JP" altLang="en-US" dirty="0"/>
            </a:br>
            <a:r>
              <a:rPr lang="en-US" altLang="ja-JP" dirty="0"/>
              <a:t>1400 x 1260 x 1100 mm 430 kg</a:t>
            </a:r>
          </a:p>
          <a:p>
            <a:r>
              <a:rPr lang="ja-JP" altLang="en-US" b="1" dirty="0"/>
              <a:t>マテリアルキャビネット：</a:t>
            </a:r>
            <a:br>
              <a:rPr lang="ja-JP" altLang="en-US" dirty="0"/>
            </a:br>
            <a:r>
              <a:rPr lang="en-US" altLang="ja-JP" dirty="0"/>
              <a:t>670 x 1,170 x 640 mm 152 kg</a:t>
            </a:r>
          </a:p>
          <a:p>
            <a:endParaRPr kumimoji="1" lang="ja-JP" altLang="en-US" dirty="0"/>
          </a:p>
        </p:txBody>
      </p:sp>
      <p:sp>
        <p:nvSpPr>
          <p:cNvPr id="4" name="スライド番号プレースホルダー 3"/>
          <p:cNvSpPr>
            <a:spLocks noGrp="1"/>
          </p:cNvSpPr>
          <p:nvPr>
            <p:ph type="sldNum" sz="quarter" idx="10"/>
          </p:nvPr>
        </p:nvSpPr>
        <p:spPr/>
        <p:txBody>
          <a:bodyPr/>
          <a:lstStyle/>
          <a:p>
            <a:fld id="{C1B7B68B-D620-4D6C-B058-29AD99624F54}" type="slidenum">
              <a:rPr kumimoji="1" lang="ja-JP" altLang="en-US" smtClean="0"/>
              <a:t>13</a:t>
            </a:fld>
            <a:endParaRPr kumimoji="1" lang="ja-JP" altLang="en-US"/>
          </a:p>
        </p:txBody>
      </p:sp>
    </p:spTree>
    <p:extLst>
      <p:ext uri="{BB962C8B-B14F-4D97-AF65-F5344CB8AC3E}">
        <p14:creationId xmlns:p14="http://schemas.microsoft.com/office/powerpoint/2010/main" val="2483642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ウェアラブル衣類への製造はこのビスコース繊維の植毛とラテックス噴霧に加え、導電性のグラフェンインクの追加により製造プロセスに電子デバイスの埋め込みを可能にするとのことだ。これにより、この</a:t>
            </a:r>
            <a:r>
              <a:rPr kumimoji="1" lang="en-US" altLang="ja-JP" dirty="0" err="1"/>
              <a:t>Cosyflex</a:t>
            </a:r>
            <a:r>
              <a:rPr kumimoji="1" lang="ja-JP" altLang="en-US" dirty="0"/>
              <a:t>テキスタイルプリンターは単なるスマート衣類に留まらず、スポーツや防衛分野における高強度で軽いウェアラブル衣類の製造が可能になる。</a:t>
            </a:r>
          </a:p>
          <a:p>
            <a:endParaRPr kumimoji="1" lang="ja-JP" altLang="en-US" dirty="0"/>
          </a:p>
          <a:p>
            <a:r>
              <a:rPr kumimoji="1" lang="ja-JP" altLang="en-US" dirty="0"/>
              <a:t>このグラフェンインクを使用した新たな</a:t>
            </a:r>
            <a:r>
              <a:rPr kumimoji="1" lang="en-US" altLang="ja-JP" dirty="0" err="1"/>
              <a:t>Cosyflex</a:t>
            </a:r>
            <a:r>
              <a:rPr kumimoji="1" lang="ja-JP" altLang="en-US" dirty="0"/>
              <a:t>のシステムでは、ウェアラブル機能搭載のスポーツシューズの製造工程が、従来の製造プロセスで行った場合の</a:t>
            </a:r>
            <a:r>
              <a:rPr kumimoji="1" lang="en-US" altLang="ja-JP" dirty="0"/>
              <a:t>100</a:t>
            </a:r>
            <a:r>
              <a:rPr kumimoji="1" lang="ja-JP" altLang="en-US" dirty="0"/>
              <a:t>から</a:t>
            </a:r>
            <a:r>
              <a:rPr kumimoji="1" lang="en-US" altLang="ja-JP" dirty="0"/>
              <a:t>3</a:t>
            </a:r>
            <a:r>
              <a:rPr kumimoji="1" lang="ja-JP" altLang="en-US" dirty="0" err="1"/>
              <a:t>つに</a:t>
            </a:r>
            <a:r>
              <a:rPr kumimoji="1" lang="ja-JP" altLang="en-US" dirty="0"/>
              <a:t>削減することができるとしている。ちなみにグラフェンは、高い導電性を持つとともに、柔軟性と高強度のハイテク素材。今このグラフェンを使った</a:t>
            </a:r>
            <a:r>
              <a:rPr kumimoji="1" lang="en-US" altLang="ja-JP" dirty="0"/>
              <a:t>3D</a:t>
            </a:r>
            <a:r>
              <a:rPr kumimoji="1" lang="ja-JP" altLang="en-US" dirty="0"/>
              <a:t>プリント技術や素材開発が盛んになりつつある。</a:t>
            </a:r>
          </a:p>
          <a:p>
            <a:r>
              <a:rPr kumimoji="1" lang="ja-JP" altLang="en-US" dirty="0"/>
              <a:t>例えば、グラフェンが実用化された場合には、柔軟性があり折り曲げたりすることができる電子デバイスを作ることが可能になる。このテキスタイルの</a:t>
            </a:r>
            <a:r>
              <a:rPr kumimoji="1" lang="en-US" altLang="ja-JP" dirty="0"/>
              <a:t>3D</a:t>
            </a:r>
            <a:r>
              <a:rPr kumimoji="1" lang="ja-JP" altLang="en-US" dirty="0"/>
              <a:t>プリントとグラフェンの導電性が組み合わさることでさまざまな形態の柔くて高強度なウェアラブルデバイスが作ることができるというわけだ。</a:t>
            </a:r>
          </a:p>
          <a:p>
            <a:r>
              <a:rPr lang="en-US" altLang="ja-JP" dirty="0"/>
              <a:t>3D</a:t>
            </a:r>
            <a:r>
              <a:rPr lang="ja-JP" altLang="en-US" dirty="0"/>
              <a:t>プリント技術の一つの方向性として、電子回路や電子部品を統合し、デジタルデータからダイレクトに動く機械を作ろうという動きが盛んになりつつある。これまで弊サイトでも度々ご紹介してきたが、デュアル</a:t>
            </a:r>
            <a:r>
              <a:rPr lang="en-US" altLang="ja-JP" dirty="0"/>
              <a:t>FDM</a:t>
            </a:r>
            <a:r>
              <a:rPr lang="ja-JP" altLang="en-US" dirty="0"/>
              <a:t>ヘッドによって樹脂素材に電子回路を直接内蔵する</a:t>
            </a:r>
            <a:r>
              <a:rPr kumimoji="1" lang="en-US" altLang="ja-JP" sz="1200" kern="1200" dirty="0">
                <a:solidFill>
                  <a:schemeClr val="tx1"/>
                </a:solidFill>
                <a:effectLst/>
                <a:latin typeface="+mn-lt"/>
                <a:ea typeface="+mn-ea"/>
                <a:cs typeface="+mn-cs"/>
                <a:hlinkClick r:id="rId3"/>
              </a:rPr>
              <a:t>Voxel8</a:t>
            </a:r>
            <a:r>
              <a:rPr lang="ja-JP" altLang="en-US" dirty="0"/>
              <a:t>の開発などがその代表的な例だろう。</a:t>
            </a:r>
          </a:p>
          <a:p>
            <a:r>
              <a:rPr lang="ja-JP" altLang="en-US" dirty="0"/>
              <a:t>また同時に、ハードウェアの核とも言えるプリント基板そのものもデータからオンデマンドで作ろうという動きも登場してきている。昨年ジェームズダイソンアワードを受賞したプリント基板の</a:t>
            </a:r>
            <a:r>
              <a:rPr lang="en-US" altLang="ja-JP" dirty="0"/>
              <a:t>3D</a:t>
            </a:r>
            <a:r>
              <a:rPr lang="ja-JP" altLang="en-US" dirty="0"/>
              <a:t>プリンター</a:t>
            </a:r>
            <a:r>
              <a:rPr kumimoji="1" lang="en-US" altLang="ja-JP" sz="1200" kern="1200" dirty="0" err="1">
                <a:solidFill>
                  <a:schemeClr val="tx1"/>
                </a:solidFill>
                <a:effectLst/>
                <a:latin typeface="+mn-lt"/>
                <a:ea typeface="+mn-ea"/>
                <a:cs typeface="+mn-cs"/>
                <a:hlinkClick r:id="rId4"/>
              </a:rPr>
              <a:t>Voltera</a:t>
            </a:r>
            <a:r>
              <a:rPr kumimoji="1" lang="en-US" altLang="ja-JP" sz="1200" kern="1200" dirty="0">
                <a:solidFill>
                  <a:schemeClr val="tx1"/>
                </a:solidFill>
                <a:effectLst/>
                <a:latin typeface="+mn-lt"/>
                <a:ea typeface="+mn-ea"/>
                <a:cs typeface="+mn-cs"/>
                <a:hlinkClick r:id="rId4"/>
              </a:rPr>
              <a:t> V-ONE</a:t>
            </a:r>
            <a:r>
              <a:rPr lang="ja-JP" altLang="en-US" dirty="0"/>
              <a:t>や、アメリカ市場に上場したイスラエルの</a:t>
            </a:r>
            <a:r>
              <a:rPr kumimoji="1" lang="en-US" altLang="ja-JP" sz="1200" kern="1200" dirty="0" err="1">
                <a:solidFill>
                  <a:schemeClr val="tx1"/>
                </a:solidFill>
                <a:effectLst/>
                <a:latin typeface="+mn-lt"/>
                <a:ea typeface="+mn-ea"/>
                <a:cs typeface="+mn-cs"/>
                <a:hlinkClick r:id="rId5"/>
              </a:rPr>
              <a:t>Nano</a:t>
            </a:r>
            <a:r>
              <a:rPr kumimoji="1" lang="en-US" altLang="ja-JP" sz="1200" kern="1200" dirty="0">
                <a:solidFill>
                  <a:schemeClr val="tx1"/>
                </a:solidFill>
                <a:effectLst/>
                <a:latin typeface="+mn-lt"/>
                <a:ea typeface="+mn-ea"/>
                <a:cs typeface="+mn-cs"/>
                <a:hlinkClick r:id="rId5"/>
              </a:rPr>
              <a:t> Dimension</a:t>
            </a:r>
            <a:r>
              <a:rPr lang="ja-JP" altLang="en-US" dirty="0"/>
              <a:t>などが代表的である。</a:t>
            </a:r>
          </a:p>
          <a:p>
            <a:r>
              <a:rPr lang="ja-JP" altLang="en-US" dirty="0"/>
              <a:t>もともとプロトタイプを作るためのマシーンであった</a:t>
            </a:r>
            <a:r>
              <a:rPr lang="en-US" altLang="ja-JP" dirty="0"/>
              <a:t>3D</a:t>
            </a:r>
            <a:r>
              <a:rPr lang="ja-JP" altLang="en-US" dirty="0"/>
              <a:t>プリンターは、素材の進化によって最終品の製造を行うマシーンとしての利用が開始されているが、このダイレクト・デジタル・マニュファクチャリング（</a:t>
            </a:r>
            <a:r>
              <a:rPr lang="en-US" altLang="ja-JP" dirty="0"/>
              <a:t>DDM</a:t>
            </a:r>
            <a:r>
              <a:rPr lang="ja-JP" altLang="en-US" dirty="0"/>
              <a:t>）の並みは単一素材に留まるものではなさそうだ。</a:t>
            </a:r>
          </a:p>
          <a:p>
            <a:r>
              <a:rPr lang="ja-JP" altLang="en-US" dirty="0"/>
              <a:t>今回ご紹介した、</a:t>
            </a:r>
            <a:r>
              <a:rPr lang="en-US" altLang="ja-JP" dirty="0" err="1"/>
              <a:t>Tamicare</a:t>
            </a:r>
            <a:r>
              <a:rPr lang="ja-JP" altLang="en-US" dirty="0"/>
              <a:t>社の</a:t>
            </a:r>
            <a:r>
              <a:rPr lang="en-US" altLang="ja-JP" dirty="0" err="1"/>
              <a:t>Cosyflex</a:t>
            </a:r>
            <a:r>
              <a:rPr lang="ja-JP" altLang="en-US" dirty="0"/>
              <a:t>システムは一見するとテキスタイル</a:t>
            </a:r>
            <a:r>
              <a:rPr lang="en-US" altLang="ja-JP" dirty="0"/>
              <a:t>=</a:t>
            </a:r>
            <a:r>
              <a:rPr lang="ja-JP" altLang="en-US" dirty="0"/>
              <a:t>織物というイメージから衣類のみを連想してしまうが、ウェアラブル化とオンデマンド製造によってもたらされる分野は無限大である。衣類、シューズ、サポーター、リストバンド、帽子、手袋など身につけられるもの全てが対象となるといっても過言ではない。デジタル製造の拡大は、意外な分野から拡大していくかもしれない。</a:t>
            </a:r>
          </a:p>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14</a:t>
            </a:fld>
            <a:endParaRPr kumimoji="1" lang="ja-JP" altLang="en-US"/>
          </a:p>
        </p:txBody>
      </p:sp>
    </p:spTree>
    <p:extLst>
      <p:ext uri="{BB962C8B-B14F-4D97-AF65-F5344CB8AC3E}">
        <p14:creationId xmlns:p14="http://schemas.microsoft.com/office/powerpoint/2010/main" val="3242551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15</a:t>
            </a:fld>
            <a:endParaRPr kumimoji="1" lang="ja-JP" altLang="en-US"/>
          </a:p>
        </p:txBody>
      </p:sp>
    </p:spTree>
    <p:extLst>
      <p:ext uri="{BB962C8B-B14F-4D97-AF65-F5344CB8AC3E}">
        <p14:creationId xmlns:p14="http://schemas.microsoft.com/office/powerpoint/2010/main" val="384024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4042416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187103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1657057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329054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916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3724128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88468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197269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1071102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3144877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1316B5C-002D-4BAF-8186-A1511A6F3574}"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3748457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316B5C-002D-4BAF-8186-A1511A6F3574}" type="datetimeFigureOut">
              <a:rPr kumimoji="1" lang="ja-JP" altLang="en-US" smtClean="0"/>
              <a:t>2023/7/12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1B37F-72CC-41CB-BE96-A572218FFA34}" type="slidenum">
              <a:rPr kumimoji="1" lang="ja-JP" altLang="en-US" smtClean="0"/>
              <a:t>‹#›</a:t>
            </a:fld>
            <a:endParaRPr kumimoji="1" lang="ja-JP" altLang="en-US"/>
          </a:p>
        </p:txBody>
      </p:sp>
    </p:spTree>
    <p:extLst>
      <p:ext uri="{BB962C8B-B14F-4D97-AF65-F5344CB8AC3E}">
        <p14:creationId xmlns:p14="http://schemas.microsoft.com/office/powerpoint/2010/main" val="444307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jpe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2.jpeg"/><Relationship Id="rId7"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jpg"/><Relationship Id="rId4" Type="http://schemas.openxmlformats.org/officeDocument/2006/relationships/image" Target="../media/image31.png"/><Relationship Id="rId9"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1.jpg"/><Relationship Id="rId4" Type="http://schemas.openxmlformats.org/officeDocument/2006/relationships/image" Target="../media/image40.jpg"/></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43.png"/><Relationship Id="rId4" Type="http://schemas.openxmlformats.org/officeDocument/2006/relationships/hyperlink" Target="https://youtu.be/YqI0RR8g4ug?t=5"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qObSFfdfe7I"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45.jpg"/><Relationship Id="rId4" Type="http://schemas.openxmlformats.org/officeDocument/2006/relationships/image" Target="../media/image44.jp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jpe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52.jpg"/></Relationships>
</file>

<file path=ppt/slides/_rels/slide1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53.jp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hyperlink" Target="https://youtu.be/DrarFjxoo1A?t=1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71.jpeg"/><Relationship Id="rId1" Type="http://schemas.openxmlformats.org/officeDocument/2006/relationships/slideLayout" Target="../slideLayouts/slideLayout1.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9"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8.jp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g"/></Relationships>
</file>

<file path=ppt/slides/_rels/slide3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jp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6.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05.jpg"/><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8" Type="http://schemas.openxmlformats.org/officeDocument/2006/relationships/image" Target="../media/image110.jpg"/><Relationship Id="rId3" Type="http://schemas.openxmlformats.org/officeDocument/2006/relationships/image" Target="../media/image2.jpeg"/><Relationship Id="rId7" Type="http://schemas.openxmlformats.org/officeDocument/2006/relationships/image" Target="../media/image109.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08.jpg"/><Relationship Id="rId5" Type="http://schemas.openxmlformats.org/officeDocument/2006/relationships/image" Target="../media/image107.jpg"/><Relationship Id="rId10" Type="http://schemas.openxmlformats.org/officeDocument/2006/relationships/image" Target="../media/image112.jpg"/><Relationship Id="rId4" Type="http://schemas.openxmlformats.org/officeDocument/2006/relationships/hyperlink" Target="https://youtu.be/3tlwLr5PtKE" TargetMode="External"/><Relationship Id="rId9" Type="http://schemas.openxmlformats.org/officeDocument/2006/relationships/image" Target="../media/image111.jpg"/></Relationships>
</file>

<file path=ppt/slides/_rels/slide42.xml.rels><?xml version="1.0" encoding="UTF-8" standalone="yes"?>
<Relationships xmlns="http://schemas.openxmlformats.org/package/2006/relationships"><Relationship Id="rId3" Type="http://schemas.openxmlformats.org/officeDocument/2006/relationships/hyperlink" Target="http://www.3d-caddata.com/news/voxelje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jp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8.jpg"/><Relationship Id="rId4" Type="http://schemas.openxmlformats.org/officeDocument/2006/relationships/image" Target="../media/image117.jpg"/></Relationships>
</file>

<file path=ppt/slides/_rels/slide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jpeg"/><Relationship Id="rId7"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jpeg"/><Relationship Id="rId7"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1</a:t>
            </a:fld>
            <a:endParaRPr kumimoji="1" lang="ja-JP" altLang="en-US"/>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451" y="2016352"/>
            <a:ext cx="5803461" cy="4476523"/>
          </a:xfrm>
          <a:prstGeom prst="rect">
            <a:avLst/>
          </a:prstGeom>
        </p:spPr>
      </p:pic>
      <p:sp>
        <p:nvSpPr>
          <p:cNvPr id="17" name="正方形/長方形 1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8" name="角丸四角形 1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医療大麻用</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a:t>
            </a:r>
            <a:endParaRPr lang="en-US" altLang="ja-JP" sz="1600" b="1" dirty="0">
              <a:solidFill>
                <a:schemeClr val="tx1"/>
              </a:solidFill>
              <a:latin typeface="Meiryo UI" panose="020B0604030504040204" pitchFamily="50" charset="-128"/>
              <a:ea typeface="Meiryo UI" panose="020B0604030504040204" pitchFamily="50" charset="-128"/>
            </a:endParaRPr>
          </a:p>
        </p:txBody>
      </p:sp>
      <p:sp>
        <p:nvSpPr>
          <p:cNvPr id="19" name="角丸四角形 1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0" name="角丸四角形 1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26"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7209" cy="100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正方形/長方形 3"/>
          <p:cNvSpPr/>
          <p:nvPr/>
        </p:nvSpPr>
        <p:spPr>
          <a:xfrm>
            <a:off x="1007209" y="749231"/>
            <a:ext cx="10888257"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医療大麻」は、米国の一部州や、カナダ、オランダ、オーストリア、イスラエル、スペイン、フィンランド、ベルギー、イギリス、ドイツ、オーストラリア、コロンビア、ジャマイカなどで使用が認められており、大麻製剤を専門とする一部企業からは「線維筋痛症」や「糖尿病性神経障害痛」などの病気で苦しむ患者への有効な鎮痛剤として注目され、大麻系薬剤が提供されている。</a:t>
            </a:r>
          </a:p>
        </p:txBody>
      </p:sp>
      <p:sp>
        <p:nvSpPr>
          <p:cNvPr id="5" name="正方形/長方形 4"/>
          <p:cNvSpPr/>
          <p:nvPr/>
        </p:nvSpPr>
        <p:spPr>
          <a:xfrm>
            <a:off x="6008912" y="2214036"/>
            <a:ext cx="6186616" cy="3785652"/>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線維筋痛症と言えば、アメリカを代表する人気歌手レディー・ガガが公表した疾患であり、ツアー活動延期の理由とされている。全身に激しい痛みを伴う線維筋痛症は、原因不明の病気とされ、現在も完治させるための薬が存在していない。</a:t>
            </a:r>
          </a:p>
          <a:p>
            <a:endParaRPr lang="ja-JP" altLang="en-US"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技術による医療大麻経皮パッチは、決まった量の薬剤が含まれる市販の同類製品と異なり、個々の患者のニーズに合わせ、薬の強度などを簡単に調整することが可能となる。また、世界中何処のライセンシーが利用したとしても、常に安定した品質と効能を有する経皮パッチが製造できる点も、</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プリント技術による大きなメリットの一つと言える。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err="1">
                <a:latin typeface="Meiryo UI" panose="020B0604030504040204" pitchFamily="50" charset="-128"/>
                <a:ea typeface="Meiryo UI" panose="020B0604030504040204" pitchFamily="50" charset="-128"/>
              </a:rPr>
              <a:t>MannaBot</a:t>
            </a:r>
            <a:r>
              <a:rPr lang="en-US" altLang="ja-JP" sz="1600" dirty="0">
                <a:latin typeface="Meiryo UI" panose="020B0604030504040204" pitchFamily="50" charset="-128"/>
                <a:ea typeface="Meiryo UI" panose="020B0604030504040204" pitchFamily="50" charset="-128"/>
              </a:rPr>
              <a:t> One</a:t>
            </a:r>
            <a:r>
              <a:rPr lang="ja-JP" altLang="en-US" sz="1600" dirty="0">
                <a:latin typeface="Meiryo UI" panose="020B0604030504040204" pitchFamily="50" charset="-128"/>
                <a:ea typeface="Meiryo UI" panose="020B0604030504040204" pitchFamily="50" charset="-128"/>
              </a:rPr>
              <a:t>は、医療大麻を吐出する押出機と専用のコントローラボックスで構成された</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プリンタで、プログラムされた最適な量の大麻抽出物および賦形剤を</a:t>
            </a:r>
            <a:r>
              <a:rPr lang="en-US" altLang="ja-JP" sz="1600" dirty="0">
                <a:latin typeface="Meiryo UI" panose="020B0604030504040204" pitchFamily="50" charset="-128"/>
                <a:ea typeface="Meiryo UI" panose="020B0604030504040204" pitchFamily="50" charset="-128"/>
              </a:rPr>
              <a:t>Manna Molecular Science</a:t>
            </a:r>
            <a:r>
              <a:rPr lang="ja-JP" altLang="en-US" sz="1600" dirty="0">
                <a:latin typeface="Meiryo UI" panose="020B0604030504040204" pitchFamily="50" charset="-128"/>
                <a:ea typeface="Meiryo UI" panose="020B0604030504040204" pitchFamily="50" charset="-128"/>
              </a:rPr>
              <a:t>の経皮パッチに送達し、カスタマイズされた医療大麻経皮パッチを生成する</a:t>
            </a:r>
          </a:p>
        </p:txBody>
      </p:sp>
      <p:pic>
        <p:nvPicPr>
          <p:cNvPr id="27" name="図 26"/>
          <p:cNvPicPr>
            <a:picLocks noChangeAspect="1"/>
          </p:cNvPicPr>
          <p:nvPr/>
        </p:nvPicPr>
        <p:blipFill>
          <a:blip r:embed="rId4"/>
          <a:stretch>
            <a:fillRect/>
          </a:stretch>
        </p:blipFill>
        <p:spPr>
          <a:xfrm>
            <a:off x="4038600" y="1601506"/>
            <a:ext cx="1970312" cy="1970312"/>
          </a:xfrm>
          <a:prstGeom prst="rect">
            <a:avLst/>
          </a:prstGeom>
        </p:spPr>
      </p:pic>
    </p:spTree>
    <p:extLst>
      <p:ext uri="{BB962C8B-B14F-4D97-AF65-F5344CB8AC3E}">
        <p14:creationId xmlns:p14="http://schemas.microsoft.com/office/powerpoint/2010/main" val="636911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gd name="adj" fmla="val 28298"/>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Nervous</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System</a:t>
            </a:r>
            <a:r>
              <a:rPr lang="ja-JP" altLang="en-US" sz="1600" b="1" dirty="0">
                <a:solidFill>
                  <a:schemeClr val="tx1"/>
                </a:solidFill>
                <a:latin typeface="Meiryo UI" panose="020B0604030504040204" pitchFamily="50" charset="-128"/>
                <a:ea typeface="Meiryo UI" panose="020B0604030504040204" pitchFamily="50" charset="-128"/>
              </a:rPr>
              <a:t>のオブジェ（１）　</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情報通信技術</a:t>
            </a:r>
          </a:p>
        </p:txBody>
      </p:sp>
      <p:sp>
        <p:nvSpPr>
          <p:cNvPr id="2" name="スライド番号プレースホルダー 1"/>
          <p:cNvSpPr>
            <a:spLocks noGrp="1"/>
          </p:cNvSpPr>
          <p:nvPr>
            <p:ph type="sldNum" sz="quarter" idx="12"/>
          </p:nvPr>
        </p:nvSpPr>
        <p:spPr>
          <a:xfrm>
            <a:off x="11652870" y="6560021"/>
            <a:ext cx="510580" cy="365125"/>
          </a:xfrm>
        </p:spPr>
        <p:txBody>
          <a:bodyPr/>
          <a:lstStyle/>
          <a:p>
            <a:fld id="{6F8D1931-CE7A-4631-A2FD-F09270C7E571}" type="slidenum">
              <a:rPr kumimoji="1" lang="ja-JP" altLang="en-US" smtClean="0"/>
              <a:t>10</a:t>
            </a:fld>
            <a:endParaRPr kumimoji="1" lang="ja-JP" altLang="en-US" dirty="0"/>
          </a:p>
        </p:txBody>
      </p:sp>
      <p:sp>
        <p:nvSpPr>
          <p:cNvPr id="4" name="正方形/長方形 3"/>
          <p:cNvSpPr/>
          <p:nvPr/>
        </p:nvSpPr>
        <p:spPr>
          <a:xfrm>
            <a:off x="-34427" y="6627168"/>
            <a:ext cx="328647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 http://n-e-r-v-o-u-s.com/projects/3dprinting/</a:t>
            </a:r>
            <a:endParaRPr lang="ja-JP" altLang="en-US" sz="9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4"/>
          <a:stretch>
            <a:fillRect/>
          </a:stretch>
        </p:blipFill>
        <p:spPr>
          <a:xfrm>
            <a:off x="1035742" y="867587"/>
            <a:ext cx="2840148" cy="2434413"/>
          </a:xfrm>
          <a:prstGeom prst="rect">
            <a:avLst/>
          </a:prstGeom>
        </p:spPr>
      </p:pic>
      <p:pic>
        <p:nvPicPr>
          <p:cNvPr id="12" name="図 11"/>
          <p:cNvPicPr>
            <a:picLocks noChangeAspect="1"/>
          </p:cNvPicPr>
          <p:nvPr/>
        </p:nvPicPr>
        <p:blipFill>
          <a:blip r:embed="rId5"/>
          <a:stretch>
            <a:fillRect/>
          </a:stretch>
        </p:blipFill>
        <p:spPr>
          <a:xfrm>
            <a:off x="4022158" y="867587"/>
            <a:ext cx="3677965" cy="2434413"/>
          </a:xfrm>
          <a:prstGeom prst="rect">
            <a:avLst/>
          </a:prstGeom>
        </p:spPr>
      </p:pic>
      <p:pic>
        <p:nvPicPr>
          <p:cNvPr id="14" name="図 13"/>
          <p:cNvPicPr>
            <a:picLocks noChangeAspect="1"/>
          </p:cNvPicPr>
          <p:nvPr/>
        </p:nvPicPr>
        <p:blipFill>
          <a:blip r:embed="rId6"/>
          <a:stretch>
            <a:fillRect/>
          </a:stretch>
        </p:blipFill>
        <p:spPr>
          <a:xfrm>
            <a:off x="7846392" y="867587"/>
            <a:ext cx="3217950" cy="2438479"/>
          </a:xfrm>
          <a:prstGeom prst="rect">
            <a:avLst/>
          </a:prstGeom>
        </p:spPr>
      </p:pic>
      <p:sp>
        <p:nvSpPr>
          <p:cNvPr id="15" name="正方形/長方形 14"/>
          <p:cNvSpPr/>
          <p:nvPr/>
        </p:nvSpPr>
        <p:spPr>
          <a:xfrm>
            <a:off x="4022158" y="532027"/>
            <a:ext cx="3963329" cy="369332"/>
          </a:xfrm>
          <a:prstGeom prst="rect">
            <a:avLst/>
          </a:prstGeom>
        </p:spPr>
        <p:txBody>
          <a:bodyPr wrap="none">
            <a:spAutoFit/>
          </a:bodyPr>
          <a:lstStyle/>
          <a:p>
            <a:r>
              <a:rPr lang="en-US" altLang="ja-JP" b="1" dirty="0"/>
              <a:t>data-driven midsoles with New Balance</a:t>
            </a:r>
            <a:endParaRPr lang="ja-JP" altLang="en-US" dirty="0"/>
          </a:p>
        </p:txBody>
      </p:sp>
      <p:pic>
        <p:nvPicPr>
          <p:cNvPr id="16" name="図 15"/>
          <p:cNvPicPr>
            <a:picLocks noChangeAspect="1"/>
          </p:cNvPicPr>
          <p:nvPr/>
        </p:nvPicPr>
        <p:blipFill>
          <a:blip r:embed="rId7"/>
          <a:stretch>
            <a:fillRect/>
          </a:stretch>
        </p:blipFill>
        <p:spPr>
          <a:xfrm>
            <a:off x="217984" y="3700140"/>
            <a:ext cx="3581366" cy="2772166"/>
          </a:xfrm>
          <a:prstGeom prst="rect">
            <a:avLst/>
          </a:prstGeom>
        </p:spPr>
      </p:pic>
      <p:pic>
        <p:nvPicPr>
          <p:cNvPr id="17" name="図 16"/>
          <p:cNvPicPr>
            <a:picLocks noChangeAspect="1"/>
          </p:cNvPicPr>
          <p:nvPr/>
        </p:nvPicPr>
        <p:blipFill>
          <a:blip r:embed="rId8"/>
          <a:stretch>
            <a:fillRect/>
          </a:stretch>
        </p:blipFill>
        <p:spPr>
          <a:xfrm>
            <a:off x="3720973" y="3700140"/>
            <a:ext cx="2769795" cy="2859936"/>
          </a:xfrm>
          <a:prstGeom prst="rect">
            <a:avLst/>
          </a:prstGeom>
        </p:spPr>
      </p:pic>
      <p:pic>
        <p:nvPicPr>
          <p:cNvPr id="19" name="図 18"/>
          <p:cNvPicPr>
            <a:picLocks noChangeAspect="1"/>
          </p:cNvPicPr>
          <p:nvPr/>
        </p:nvPicPr>
        <p:blipFill>
          <a:blip r:embed="rId9"/>
          <a:stretch>
            <a:fillRect/>
          </a:stretch>
        </p:blipFill>
        <p:spPr>
          <a:xfrm>
            <a:off x="6694870" y="3635087"/>
            <a:ext cx="2581234" cy="3064968"/>
          </a:xfrm>
          <a:prstGeom prst="rect">
            <a:avLst/>
          </a:prstGeom>
        </p:spPr>
      </p:pic>
      <p:pic>
        <p:nvPicPr>
          <p:cNvPr id="20" name="図 19"/>
          <p:cNvPicPr>
            <a:picLocks noChangeAspect="1"/>
          </p:cNvPicPr>
          <p:nvPr/>
        </p:nvPicPr>
        <p:blipFill>
          <a:blip r:embed="rId10"/>
          <a:stretch>
            <a:fillRect/>
          </a:stretch>
        </p:blipFill>
        <p:spPr>
          <a:xfrm>
            <a:off x="9373277" y="3575882"/>
            <a:ext cx="2144946" cy="3108451"/>
          </a:xfrm>
          <a:prstGeom prst="rect">
            <a:avLst/>
          </a:prstGeom>
        </p:spPr>
      </p:pic>
      <p:sp>
        <p:nvSpPr>
          <p:cNvPr id="21" name="正方形/長方形 20"/>
          <p:cNvSpPr/>
          <p:nvPr/>
        </p:nvSpPr>
        <p:spPr>
          <a:xfrm>
            <a:off x="4890509" y="6257836"/>
            <a:ext cx="2392001" cy="369332"/>
          </a:xfrm>
          <a:prstGeom prst="rect">
            <a:avLst/>
          </a:prstGeom>
        </p:spPr>
        <p:txBody>
          <a:bodyPr wrap="none">
            <a:spAutoFit/>
          </a:bodyPr>
          <a:lstStyle/>
          <a:p>
            <a:r>
              <a:rPr lang="en-US" altLang="ja-JP" b="1" dirty="0"/>
              <a:t>Smooth 116n necklace </a:t>
            </a:r>
            <a:endParaRPr lang="ja-JP" altLang="en-US" dirty="0"/>
          </a:p>
        </p:txBody>
      </p:sp>
    </p:spTree>
    <p:extLst>
      <p:ext uri="{BB962C8B-B14F-4D97-AF65-F5344CB8AC3E}">
        <p14:creationId xmlns:p14="http://schemas.microsoft.com/office/powerpoint/2010/main" val="70138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gd name="adj" fmla="val 28298"/>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Nervous</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System</a:t>
            </a:r>
            <a:r>
              <a:rPr lang="ja-JP" altLang="en-US" sz="1600" b="1" dirty="0">
                <a:solidFill>
                  <a:schemeClr val="tx1"/>
                </a:solidFill>
                <a:latin typeface="Meiryo UI" panose="020B0604030504040204" pitchFamily="50" charset="-128"/>
                <a:ea typeface="Meiryo UI" panose="020B0604030504040204" pitchFamily="50" charset="-128"/>
              </a:rPr>
              <a:t>のオブジェ（２）　</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情報通信技術</a:t>
            </a:r>
          </a:p>
        </p:txBody>
      </p:sp>
      <p:sp>
        <p:nvSpPr>
          <p:cNvPr id="2" name="スライド番号プレースホルダー 1"/>
          <p:cNvSpPr>
            <a:spLocks noGrp="1"/>
          </p:cNvSpPr>
          <p:nvPr>
            <p:ph type="sldNum" sz="quarter" idx="12"/>
          </p:nvPr>
        </p:nvSpPr>
        <p:spPr>
          <a:xfrm>
            <a:off x="11652870" y="6560021"/>
            <a:ext cx="510580" cy="365125"/>
          </a:xfrm>
        </p:spPr>
        <p:txBody>
          <a:bodyPr/>
          <a:lstStyle/>
          <a:p>
            <a:fld id="{6F8D1931-CE7A-4631-A2FD-F09270C7E571}" type="slidenum">
              <a:rPr kumimoji="1" lang="ja-JP" altLang="en-US" smtClean="0"/>
              <a:t>11</a:t>
            </a:fld>
            <a:endParaRPr kumimoji="1" lang="ja-JP" altLang="en-US" dirty="0"/>
          </a:p>
        </p:txBody>
      </p:sp>
      <p:sp>
        <p:nvSpPr>
          <p:cNvPr id="4" name="正方形/長方形 3"/>
          <p:cNvSpPr/>
          <p:nvPr/>
        </p:nvSpPr>
        <p:spPr>
          <a:xfrm>
            <a:off x="-34427" y="6627168"/>
            <a:ext cx="328647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 http://n-e-r-v-o-u-s.com/projects/3dprinting/</a:t>
            </a:r>
            <a:endParaRPr lang="ja-JP" altLang="en-US" sz="9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a:stretch>
            <a:fillRect/>
          </a:stretch>
        </p:blipFill>
        <p:spPr>
          <a:xfrm>
            <a:off x="3687406" y="852487"/>
            <a:ext cx="4817187" cy="2711861"/>
          </a:xfrm>
          <a:prstGeom prst="rect">
            <a:avLst/>
          </a:prstGeom>
        </p:spPr>
      </p:pic>
      <p:pic>
        <p:nvPicPr>
          <p:cNvPr id="13" name="図 12"/>
          <p:cNvPicPr>
            <a:picLocks noChangeAspect="1"/>
          </p:cNvPicPr>
          <p:nvPr/>
        </p:nvPicPr>
        <p:blipFill>
          <a:blip r:embed="rId5"/>
          <a:stretch>
            <a:fillRect/>
          </a:stretch>
        </p:blipFill>
        <p:spPr>
          <a:xfrm>
            <a:off x="8711702" y="829084"/>
            <a:ext cx="3191275" cy="2758666"/>
          </a:xfrm>
          <a:prstGeom prst="rect">
            <a:avLst/>
          </a:prstGeom>
        </p:spPr>
      </p:pic>
      <p:pic>
        <p:nvPicPr>
          <p:cNvPr id="18" name="図 17"/>
          <p:cNvPicPr>
            <a:picLocks noChangeAspect="1"/>
          </p:cNvPicPr>
          <p:nvPr/>
        </p:nvPicPr>
        <p:blipFill>
          <a:blip r:embed="rId6"/>
          <a:stretch>
            <a:fillRect/>
          </a:stretch>
        </p:blipFill>
        <p:spPr>
          <a:xfrm>
            <a:off x="359522" y="729496"/>
            <a:ext cx="3043127" cy="2834852"/>
          </a:xfrm>
          <a:prstGeom prst="rect">
            <a:avLst/>
          </a:prstGeom>
        </p:spPr>
      </p:pic>
      <p:sp>
        <p:nvSpPr>
          <p:cNvPr id="22" name="正方形/長方形 21"/>
          <p:cNvSpPr/>
          <p:nvPr/>
        </p:nvSpPr>
        <p:spPr>
          <a:xfrm>
            <a:off x="5137500" y="667821"/>
            <a:ext cx="1917000" cy="369332"/>
          </a:xfrm>
          <a:prstGeom prst="rect">
            <a:avLst/>
          </a:prstGeom>
        </p:spPr>
        <p:txBody>
          <a:bodyPr wrap="none">
            <a:spAutoFit/>
          </a:bodyPr>
          <a:lstStyle/>
          <a:p>
            <a:r>
              <a:rPr lang="en-US" altLang="ja-JP" b="1" dirty="0"/>
              <a:t>hyphae </a:t>
            </a:r>
            <a:r>
              <a:rPr lang="en-US" altLang="ja-JP" b="1" dirty="0" err="1"/>
              <a:t>crispata</a:t>
            </a:r>
            <a:r>
              <a:rPr lang="en-US" altLang="ja-JP" b="1" dirty="0"/>
              <a:t> 1 </a:t>
            </a:r>
            <a:endParaRPr lang="ja-JP" altLang="en-US" dirty="0"/>
          </a:p>
        </p:txBody>
      </p:sp>
      <p:pic>
        <p:nvPicPr>
          <p:cNvPr id="23" name="図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02649" y="3669460"/>
            <a:ext cx="2852596" cy="2852596"/>
          </a:xfrm>
          <a:prstGeom prst="rect">
            <a:avLst/>
          </a:prstGeom>
        </p:spPr>
      </p:pic>
      <p:pic>
        <p:nvPicPr>
          <p:cNvPr id="24" name="図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1808" y="3669460"/>
            <a:ext cx="2860684" cy="2860684"/>
          </a:xfrm>
          <a:prstGeom prst="rect">
            <a:avLst/>
          </a:prstGeom>
        </p:spPr>
      </p:pic>
      <p:sp>
        <p:nvSpPr>
          <p:cNvPr id="25" name="正方形/長方形 24"/>
          <p:cNvSpPr/>
          <p:nvPr/>
        </p:nvSpPr>
        <p:spPr>
          <a:xfrm>
            <a:off x="6889597" y="6190689"/>
            <a:ext cx="1738233" cy="369332"/>
          </a:xfrm>
          <a:prstGeom prst="rect">
            <a:avLst/>
          </a:prstGeom>
        </p:spPr>
        <p:txBody>
          <a:bodyPr wrap="none">
            <a:spAutoFit/>
          </a:bodyPr>
          <a:lstStyle/>
          <a:p>
            <a:r>
              <a:rPr lang="en-US" altLang="ja-JP" b="1" dirty="0">
                <a:solidFill>
                  <a:schemeClr val="bg1"/>
                </a:solidFill>
              </a:rPr>
              <a:t>Reaction Lamps </a:t>
            </a:r>
            <a:endParaRPr lang="ja-JP" altLang="en-US" dirty="0">
              <a:solidFill>
                <a:schemeClr val="bg1"/>
              </a:solidFill>
            </a:endParaRPr>
          </a:p>
        </p:txBody>
      </p:sp>
      <p:sp>
        <p:nvSpPr>
          <p:cNvPr id="26" name="正方形/長方形 25"/>
          <p:cNvSpPr/>
          <p:nvPr/>
        </p:nvSpPr>
        <p:spPr>
          <a:xfrm>
            <a:off x="3524743" y="6190689"/>
            <a:ext cx="2444580" cy="369332"/>
          </a:xfrm>
          <a:prstGeom prst="rect">
            <a:avLst/>
          </a:prstGeom>
        </p:spPr>
        <p:txBody>
          <a:bodyPr wrap="none">
            <a:spAutoFit/>
          </a:bodyPr>
          <a:lstStyle/>
          <a:p>
            <a:r>
              <a:rPr lang="en-US" altLang="ja-JP" b="1" dirty="0">
                <a:solidFill>
                  <a:schemeClr val="bg1"/>
                </a:solidFill>
              </a:rPr>
              <a:t>Reaction Cup and Plate </a:t>
            </a:r>
            <a:endParaRPr lang="ja-JP" altLang="en-US" dirty="0">
              <a:solidFill>
                <a:schemeClr val="bg1"/>
              </a:solidFill>
            </a:endParaRPr>
          </a:p>
        </p:txBody>
      </p:sp>
      <p:pic>
        <p:nvPicPr>
          <p:cNvPr id="28" name="図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6558" y="3634817"/>
            <a:ext cx="2952263" cy="2952263"/>
          </a:xfrm>
          <a:prstGeom prst="rect">
            <a:avLst/>
          </a:prstGeom>
        </p:spPr>
      </p:pic>
      <p:sp>
        <p:nvSpPr>
          <p:cNvPr id="30" name="正方形/長方形 29"/>
          <p:cNvSpPr/>
          <p:nvPr/>
        </p:nvSpPr>
        <p:spPr>
          <a:xfrm>
            <a:off x="288196" y="3697669"/>
            <a:ext cx="3135667" cy="338554"/>
          </a:xfrm>
          <a:prstGeom prst="rect">
            <a:avLst/>
          </a:prstGeom>
        </p:spPr>
        <p:txBody>
          <a:bodyPr wrap="none">
            <a:spAutoFit/>
          </a:bodyPr>
          <a:lstStyle/>
          <a:p>
            <a:r>
              <a:rPr lang="en-US" altLang="ja-JP" sz="1600" b="1" dirty="0"/>
              <a:t>custom cell cycle engagement ring </a:t>
            </a:r>
            <a:endParaRPr lang="ja-JP" altLang="en-US" sz="1600" dirty="0"/>
          </a:p>
        </p:txBody>
      </p:sp>
      <p:pic>
        <p:nvPicPr>
          <p:cNvPr id="31" name="図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89055" y="3661166"/>
            <a:ext cx="2886861" cy="2886861"/>
          </a:xfrm>
          <a:prstGeom prst="rect">
            <a:avLst/>
          </a:prstGeom>
        </p:spPr>
      </p:pic>
      <p:sp>
        <p:nvSpPr>
          <p:cNvPr id="32" name="正方形/長方形 31"/>
          <p:cNvSpPr/>
          <p:nvPr/>
        </p:nvSpPr>
        <p:spPr>
          <a:xfrm>
            <a:off x="9850722" y="6184692"/>
            <a:ext cx="1710918" cy="369332"/>
          </a:xfrm>
          <a:prstGeom prst="rect">
            <a:avLst/>
          </a:prstGeom>
        </p:spPr>
        <p:txBody>
          <a:bodyPr wrap="none">
            <a:spAutoFit/>
          </a:bodyPr>
          <a:lstStyle/>
          <a:p>
            <a:r>
              <a:rPr lang="en-US" altLang="ja-JP" b="1" dirty="0" err="1"/>
              <a:t>Radiolaria</a:t>
            </a:r>
            <a:r>
              <a:rPr lang="en-US" altLang="ja-JP" b="1" dirty="0"/>
              <a:t> Table</a:t>
            </a:r>
            <a:endParaRPr lang="ja-JP" altLang="en-US" dirty="0"/>
          </a:p>
        </p:txBody>
      </p:sp>
    </p:spTree>
    <p:extLst>
      <p:ext uri="{BB962C8B-B14F-4D97-AF65-F5344CB8AC3E}">
        <p14:creationId xmlns:p14="http://schemas.microsoft.com/office/powerpoint/2010/main" val="1837800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85" y="20851"/>
            <a:ext cx="866387" cy="8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ストラタシスのデジタル・ダイレクト製造</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a:t>
            </a:r>
          </a:p>
        </p:txBody>
      </p:sp>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12</a:t>
            </a:fld>
            <a:endParaRPr kumimoji="1" lang="ja-JP" altLang="en-US"/>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5709"/>
            <a:ext cx="6941984" cy="3901432"/>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091" y="1915709"/>
            <a:ext cx="5201909" cy="3901432"/>
          </a:xfrm>
          <a:prstGeom prst="rect">
            <a:avLst/>
          </a:prstGeom>
        </p:spPr>
      </p:pic>
      <p:sp>
        <p:nvSpPr>
          <p:cNvPr id="9" name="正方形/長方形 8"/>
          <p:cNvSpPr/>
          <p:nvPr/>
        </p:nvSpPr>
        <p:spPr>
          <a:xfrm>
            <a:off x="897808" y="791095"/>
            <a:ext cx="10988546"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ストラタシスの</a:t>
            </a:r>
            <a:r>
              <a:rPr lang="en-US" altLang="ja-JP" dirty="0">
                <a:latin typeface="Meiryo UI" panose="020B0604030504040204" pitchFamily="50" charset="-128"/>
                <a:ea typeface="Meiryo UI" panose="020B0604030504040204" pitchFamily="50" charset="-128"/>
              </a:rPr>
              <a:t>J750</a:t>
            </a:r>
            <a:r>
              <a:rPr lang="ja-JP" altLang="en-US" dirty="0">
                <a:latin typeface="Meiryo UI" panose="020B0604030504040204" pitchFamily="50" charset="-128"/>
                <a:ea typeface="Meiryo UI" panose="020B0604030504040204" pitchFamily="50" charset="-128"/>
              </a:rPr>
              <a:t>は、最大</a:t>
            </a:r>
            <a:r>
              <a:rPr lang="en-US" altLang="ja-JP" dirty="0">
                <a:latin typeface="Meiryo UI" panose="020B0604030504040204" pitchFamily="50" charset="-128"/>
                <a:ea typeface="Meiryo UI" panose="020B0604030504040204" pitchFamily="50" charset="-128"/>
              </a:rPr>
              <a:t>6</a:t>
            </a:r>
            <a:r>
              <a:rPr lang="ja-JP" altLang="en-US" dirty="0">
                <a:latin typeface="Meiryo UI" panose="020B0604030504040204" pitchFamily="50" charset="-128"/>
                <a:ea typeface="Meiryo UI" panose="020B0604030504040204" pitchFamily="50" charset="-128"/>
              </a:rPr>
              <a:t>種類もの素材を配合するマルチマテリアル機能に加え、</a:t>
            </a:r>
            <a:r>
              <a:rPr lang="en-US" altLang="ja-JP" dirty="0">
                <a:latin typeface="Meiryo UI" panose="020B0604030504040204" pitchFamily="50" charset="-128"/>
                <a:ea typeface="Meiryo UI" panose="020B0604030504040204" pitchFamily="50" charset="-128"/>
              </a:rPr>
              <a:t>36</a:t>
            </a:r>
            <a:r>
              <a:rPr lang="ja-JP" altLang="en-US" dirty="0">
                <a:latin typeface="Meiryo UI" panose="020B0604030504040204" pitchFamily="50" charset="-128"/>
                <a:ea typeface="Meiryo UI" panose="020B0604030504040204" pitchFamily="50" charset="-128"/>
              </a:rPr>
              <a:t>万色以上のフルカラー化を実現。</a:t>
            </a:r>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6</a:t>
            </a:r>
            <a:r>
              <a:rPr lang="ja-JP" altLang="en-US" dirty="0">
                <a:latin typeface="Meiryo UI" panose="020B0604030504040204" pitchFamily="50" charset="-128"/>
                <a:ea typeface="Meiryo UI" panose="020B0604030504040204" pitchFamily="50" charset="-128"/>
              </a:rPr>
              <a:t>種類の素材は、硬質な紫外線硬化性樹脂、軟質なゴムライク素材、強度と耐熱性が強化されたデジタル</a:t>
            </a:r>
            <a:r>
              <a:rPr lang="en-US" altLang="ja-JP" dirty="0">
                <a:latin typeface="Meiryo UI" panose="020B0604030504040204" pitchFamily="50" charset="-128"/>
                <a:ea typeface="Meiryo UI" panose="020B0604030504040204" pitchFamily="50" charset="-128"/>
              </a:rPr>
              <a:t>ABS</a:t>
            </a:r>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それと透明素材など。</a:t>
            </a:r>
          </a:p>
        </p:txBody>
      </p:sp>
    </p:spTree>
    <p:extLst>
      <p:ext uri="{BB962C8B-B14F-4D97-AF65-F5344CB8AC3E}">
        <p14:creationId xmlns:p14="http://schemas.microsoft.com/office/powerpoint/2010/main" val="349627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198938" y="44450"/>
            <a:ext cx="7902446" cy="490050"/>
          </a:xfrm>
          <a:prstGeom prst="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985" y="20851"/>
            <a:ext cx="866387" cy="8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411727" y="170161"/>
            <a:ext cx="5522912" cy="233961"/>
          </a:xfrm>
          <a:prstGeom prst="round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latin typeface="Meiryo UI" panose="020B0604030504040204" pitchFamily="50" charset="-128"/>
                <a:ea typeface="Meiryo UI" panose="020B0604030504040204" pitchFamily="50" charset="-128"/>
              </a:rPr>
              <a:t>ストラタシス </a:t>
            </a:r>
            <a:r>
              <a:rPr lang="en-US" altLang="ja-JP" sz="1400" dirty="0">
                <a:solidFill>
                  <a:schemeClr val="tx1"/>
                </a:solidFill>
                <a:latin typeface="Meiryo UI" panose="020B0604030504040204" pitchFamily="50" charset="-128"/>
                <a:ea typeface="Meiryo UI" panose="020B0604030504040204" pitchFamily="50" charset="-128"/>
              </a:rPr>
              <a:t>J750</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a:t>
            </a:r>
          </a:p>
        </p:txBody>
      </p:sp>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13</a:t>
            </a:fld>
            <a:endParaRPr kumimoji="1" lang="ja-JP" altLang="en-US"/>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80" y="1732844"/>
            <a:ext cx="5344113" cy="4137378"/>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1939675"/>
            <a:ext cx="5234815" cy="3930547"/>
          </a:xfrm>
          <a:prstGeom prst="rect">
            <a:avLst/>
          </a:prstGeom>
        </p:spPr>
      </p:pic>
    </p:spTree>
    <p:extLst>
      <p:ext uri="{BB962C8B-B14F-4D97-AF65-F5344CB8AC3E}">
        <p14:creationId xmlns:p14="http://schemas.microsoft.com/office/powerpoint/2010/main" val="166431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93305" y="6492875"/>
            <a:ext cx="498695" cy="365125"/>
          </a:xfrm>
        </p:spPr>
        <p:txBody>
          <a:bodyPr/>
          <a:lstStyle/>
          <a:p>
            <a:fld id="{6F8D1931-CE7A-4631-A2FD-F09270C7E571}" type="slidenum">
              <a:rPr kumimoji="1" lang="ja-JP" altLang="en-US" smtClean="0"/>
              <a:t>14</a:t>
            </a:fld>
            <a:endParaRPr kumimoji="1" lang="ja-JP" altLang="en-US"/>
          </a:p>
        </p:txBody>
      </p:sp>
      <p:sp>
        <p:nvSpPr>
          <p:cNvPr id="3" name="正方形/長方形 2"/>
          <p:cNvSpPr/>
          <p:nvPr/>
        </p:nvSpPr>
        <p:spPr>
          <a:xfrm>
            <a:off x="913465" y="814979"/>
            <a:ext cx="10365070" cy="338554"/>
          </a:xfrm>
          <a:prstGeom prst="rect">
            <a:avLst/>
          </a:prstGeom>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イギリスで開発されたウェアラブル衣類のデジタル製造を可能にするテキスタイル</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プリンターが開発されている。</a:t>
            </a:r>
          </a:p>
        </p:txBody>
      </p:sp>
      <p:sp>
        <p:nvSpPr>
          <p:cNvPr id="4" name="正方形/長方形 3"/>
          <p:cNvSpPr/>
          <p:nvPr/>
        </p:nvSpPr>
        <p:spPr>
          <a:xfrm>
            <a:off x="-34427" y="6627168"/>
            <a:ext cx="2175596"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http://www.tamicare.com/</a:t>
            </a:r>
            <a:endParaRPr lang="ja-JP" altLang="en-US" sz="9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14" y="1309485"/>
            <a:ext cx="6061185" cy="3401307"/>
          </a:xfrm>
          <a:prstGeom prst="rect">
            <a:avLst/>
          </a:prstGeom>
        </p:spPr>
      </p:pic>
      <p:pic>
        <p:nvPicPr>
          <p:cNvPr id="16" name="図 15">
            <a:hlinkClick r:id="rId4"/>
          </p:cNvPr>
          <p:cNvPicPr>
            <a:picLocks noChangeAspect="1"/>
          </p:cNvPicPr>
          <p:nvPr/>
        </p:nvPicPr>
        <p:blipFill>
          <a:blip r:embed="rId5"/>
          <a:stretch>
            <a:fillRect/>
          </a:stretch>
        </p:blipFill>
        <p:spPr>
          <a:xfrm>
            <a:off x="6443534" y="1309486"/>
            <a:ext cx="5117741" cy="3403212"/>
          </a:xfrm>
          <a:prstGeom prst="rect">
            <a:avLst/>
          </a:prstGeom>
        </p:spPr>
      </p:pic>
      <p:sp>
        <p:nvSpPr>
          <p:cNvPr id="17" name="正方形/長方形 16"/>
          <p:cNvSpPr/>
          <p:nvPr/>
        </p:nvSpPr>
        <p:spPr>
          <a:xfrm>
            <a:off x="193714" y="4866744"/>
            <a:ext cx="11720646" cy="1815882"/>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現在のデジタルテキスタイルプリンターは高品質な製品では直接布地にデザインをプリントするタイプのものではあるが、</a:t>
            </a:r>
            <a:r>
              <a:rPr lang="en-US" altLang="ja-JP" sz="1600" dirty="0" err="1">
                <a:latin typeface="Meiryo UI" panose="020B0604030504040204" pitchFamily="50" charset="-128"/>
                <a:ea typeface="Meiryo UI" panose="020B0604030504040204" pitchFamily="50" charset="-128"/>
              </a:rPr>
              <a:t>Tamicare</a:t>
            </a:r>
            <a:r>
              <a:rPr lang="ja-JP" altLang="en-US" sz="1600" dirty="0">
                <a:latin typeface="Meiryo UI" panose="020B0604030504040204" pitchFamily="50" charset="-128"/>
                <a:ea typeface="Meiryo UI" panose="020B0604030504040204" pitchFamily="50" charset="-128"/>
              </a:rPr>
              <a:t>社の</a:t>
            </a:r>
            <a:r>
              <a:rPr lang="en-US" altLang="ja-JP" sz="1600" dirty="0" err="1">
                <a:latin typeface="Meiryo UI" panose="020B0604030504040204" pitchFamily="50" charset="-128"/>
                <a:ea typeface="Meiryo UI" panose="020B0604030504040204" pitchFamily="50" charset="-128"/>
              </a:rPr>
              <a:t>Cosyflex</a:t>
            </a:r>
            <a:r>
              <a:rPr lang="ja-JP" altLang="en-US" sz="1600" dirty="0">
                <a:latin typeface="Meiryo UI" panose="020B0604030504040204" pitchFamily="50" charset="-128"/>
                <a:ea typeface="Meiryo UI" panose="020B0604030504040204" pitchFamily="50" charset="-128"/>
              </a:rPr>
              <a:t>は布地へのプリントだけではなく、電子部品やセンサー、電子回路の配線といった部分を製造プロセスの一貫として組み込むことを可能にしている。</a:t>
            </a:r>
          </a:p>
          <a:p>
            <a:r>
              <a:rPr lang="en-US" altLang="ja-JP" sz="1600" dirty="0" err="1">
                <a:latin typeface="Meiryo UI" panose="020B0604030504040204" pitchFamily="50" charset="-128"/>
                <a:ea typeface="Meiryo UI" panose="020B0604030504040204" pitchFamily="50" charset="-128"/>
              </a:rPr>
              <a:t>Cosyflex</a:t>
            </a:r>
            <a:r>
              <a:rPr lang="ja-JP" altLang="en-US" sz="1600" dirty="0">
                <a:latin typeface="Meiryo UI" panose="020B0604030504040204" pitchFamily="50" charset="-128"/>
                <a:ea typeface="Meiryo UI" panose="020B0604030504040204" pitchFamily="50" charset="-128"/>
              </a:rPr>
              <a:t>の材料は天然ゴムラテック</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スとビスコース繊維によるもので、布織物の構造均一性と同時にポリウレタンベースのスパンデックスのような伸縮性を兼ね備えている。基本的な製造技術はビスコース繊維を植毛し、同時に液体状のラテックスを噴霧することで固定、繊維の層を積層していくというやり方で、製造するプロダクトの形状やデザインなどに応じて、この積層を変え、オンデマンドで製造できるというわけだ。ちなみに、この</a:t>
            </a:r>
            <a:r>
              <a:rPr lang="en-US" altLang="ja-JP" sz="1600" dirty="0" err="1">
                <a:latin typeface="Meiryo UI" panose="020B0604030504040204" pitchFamily="50" charset="-128"/>
                <a:ea typeface="Meiryo UI" panose="020B0604030504040204" pitchFamily="50" charset="-128"/>
              </a:rPr>
              <a:t>Cosyflex</a:t>
            </a:r>
            <a:r>
              <a:rPr lang="ja-JP" altLang="en-US" sz="1600" dirty="0">
                <a:latin typeface="Meiryo UI" panose="020B0604030504040204" pitchFamily="50" charset="-128"/>
                <a:ea typeface="Meiryo UI" panose="020B0604030504040204" pitchFamily="50" charset="-128"/>
              </a:rPr>
              <a:t>による生産量は年間で</a:t>
            </a:r>
            <a:r>
              <a:rPr lang="en-US" altLang="ja-JP" sz="1600" dirty="0">
                <a:latin typeface="Meiryo UI" panose="020B0604030504040204" pitchFamily="50" charset="-128"/>
                <a:ea typeface="Meiryo UI" panose="020B0604030504040204" pitchFamily="50" charset="-128"/>
              </a:rPr>
              <a:t>300</a:t>
            </a:r>
            <a:r>
              <a:rPr lang="ja-JP" altLang="en-US" sz="1600" dirty="0">
                <a:latin typeface="Meiryo UI" panose="020B0604030504040204" pitchFamily="50" charset="-128"/>
                <a:ea typeface="Meiryo UI" panose="020B0604030504040204" pitchFamily="50" charset="-128"/>
              </a:rPr>
              <a:t>万ユニットを製造することができる。</a:t>
            </a:r>
          </a:p>
        </p:txBody>
      </p:sp>
      <p:sp>
        <p:nvSpPr>
          <p:cNvPr id="13" name="正方形/長方形 12"/>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4" name="図 3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角丸四角形 14"/>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★テキスタイル</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a:t>
            </a:r>
          </a:p>
        </p:txBody>
      </p:sp>
      <p:sp>
        <p:nvSpPr>
          <p:cNvPr id="18" name="角丸四角形 17"/>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9" name="角丸四角形 1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209914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52870" y="6560021"/>
            <a:ext cx="510580" cy="365125"/>
          </a:xfrm>
        </p:spPr>
        <p:txBody>
          <a:bodyPr/>
          <a:lstStyle/>
          <a:p>
            <a:fld id="{6F8D1931-CE7A-4631-A2FD-F09270C7E571}" type="slidenum">
              <a:rPr kumimoji="1" lang="ja-JP" altLang="en-US" smtClean="0"/>
              <a:t>15</a:t>
            </a:fld>
            <a:endParaRPr kumimoji="1" lang="ja-JP" altLang="en-US" dirty="0"/>
          </a:p>
        </p:txBody>
      </p:sp>
      <p:sp>
        <p:nvSpPr>
          <p:cNvPr id="4" name="正方形/長方形 3"/>
          <p:cNvSpPr/>
          <p:nvPr/>
        </p:nvSpPr>
        <p:spPr>
          <a:xfrm>
            <a:off x="-34427" y="6627168"/>
            <a:ext cx="646331"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p>
        </p:txBody>
      </p:sp>
      <p:grpSp>
        <p:nvGrpSpPr>
          <p:cNvPr id="15" name="グループ化 14"/>
          <p:cNvGrpSpPr/>
          <p:nvPr/>
        </p:nvGrpSpPr>
        <p:grpSpPr>
          <a:xfrm>
            <a:off x="6223000" y="2907074"/>
            <a:ext cx="5759518" cy="3593094"/>
            <a:chOff x="5832219" y="3283581"/>
            <a:chExt cx="5759518" cy="3593094"/>
          </a:xfrm>
        </p:grpSpPr>
        <p:pic>
          <p:nvPicPr>
            <p:cNvPr id="13" name="図 1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2219" y="3283581"/>
              <a:ext cx="5759518" cy="3593094"/>
            </a:xfrm>
            <a:prstGeom prst="rect">
              <a:avLst/>
            </a:prstGeom>
          </p:spPr>
        </p:pic>
        <p:sp>
          <p:nvSpPr>
            <p:cNvPr id="14" name="正方形/長方形 13"/>
            <p:cNvSpPr/>
            <p:nvPr/>
          </p:nvSpPr>
          <p:spPr>
            <a:xfrm>
              <a:off x="7051106" y="6420814"/>
              <a:ext cx="3321743" cy="338554"/>
            </a:xfrm>
            <a:prstGeom prst="rect">
              <a:avLst/>
            </a:prstGeom>
          </p:spPr>
          <p:txBody>
            <a:bodyPr wrap="none">
              <a:spAutoFit/>
            </a:bodyPr>
            <a:lstStyle/>
            <a:p>
              <a:pPr algn="ctr"/>
              <a:r>
                <a:rPr lang="en-US" altLang="ja-JP" sz="1600" dirty="0">
                  <a:solidFill>
                    <a:schemeClr val="bg1"/>
                  </a:solidFill>
                  <a:latin typeface="Meiryo UI" panose="020B0604030504040204" pitchFamily="50" charset="-128"/>
                  <a:ea typeface="Meiryo UI" panose="020B0604030504040204" pitchFamily="50" charset="-128"/>
                </a:rPr>
                <a:t>Google</a:t>
              </a:r>
              <a:r>
                <a:rPr lang="ja-JP" altLang="en-US" sz="1600" dirty="0">
                  <a:solidFill>
                    <a:schemeClr val="bg1"/>
                  </a:solidFill>
                  <a:latin typeface="Meiryo UI" panose="020B0604030504040204" pitchFamily="50" charset="-128"/>
                  <a:ea typeface="Meiryo UI" panose="020B0604030504040204" pitchFamily="50" charset="-128"/>
                </a:rPr>
                <a:t>の</a:t>
              </a:r>
              <a:r>
                <a:rPr lang="en-US" altLang="ja-JP" sz="1600" dirty="0">
                  <a:solidFill>
                    <a:schemeClr val="bg1"/>
                  </a:solidFill>
                  <a:latin typeface="Meiryo UI" panose="020B0604030504040204" pitchFamily="50" charset="-128"/>
                  <a:ea typeface="Meiryo UI" panose="020B0604030504040204" pitchFamily="50" charset="-128"/>
                </a:rPr>
                <a:t>Project Jacquard</a:t>
              </a:r>
              <a:r>
                <a:rPr lang="ja-JP" altLang="en-US" sz="1600" dirty="0">
                  <a:solidFill>
                    <a:schemeClr val="bg1"/>
                  </a:solidFill>
                  <a:latin typeface="Meiryo UI" panose="020B0604030504040204" pitchFamily="50" charset="-128"/>
                  <a:ea typeface="Meiryo UI" panose="020B0604030504040204" pitchFamily="50" charset="-128"/>
                </a:rPr>
                <a:t>　動画</a:t>
              </a:r>
              <a:r>
                <a:rPr lang="en-US" altLang="ja-JP" sz="1600" dirty="0">
                  <a:solidFill>
                    <a:schemeClr val="bg1"/>
                  </a:solidFill>
                  <a:latin typeface="Meiryo UI" panose="020B0604030504040204" pitchFamily="50" charset="-128"/>
                  <a:ea typeface="Meiryo UI" panose="020B0604030504040204" pitchFamily="50" charset="-128"/>
                </a:rPr>
                <a:t> </a:t>
              </a:r>
              <a:endParaRPr lang="ja-JP" altLang="en-US" sz="1600" dirty="0">
                <a:solidFill>
                  <a:schemeClr val="bg1"/>
                </a:solidFill>
                <a:latin typeface="Meiryo UI" panose="020B0604030504040204" pitchFamily="50" charset="-128"/>
                <a:ea typeface="Meiryo UI" panose="020B0604030504040204" pitchFamily="50" charset="-128"/>
              </a:endParaRPr>
            </a:p>
          </p:txBody>
        </p:sp>
      </p:grpSp>
      <p:sp>
        <p:nvSpPr>
          <p:cNvPr id="18" name="正方形/長方形 17"/>
          <p:cNvSpPr/>
          <p:nvPr/>
        </p:nvSpPr>
        <p:spPr>
          <a:xfrm>
            <a:off x="1222218" y="687402"/>
            <a:ext cx="10760300" cy="2062103"/>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Google</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Project Jacquard</a:t>
            </a:r>
            <a:r>
              <a:rPr lang="ja-JP" altLang="en-US" sz="1600" dirty="0">
                <a:latin typeface="Meiryo UI" panose="020B0604030504040204" pitchFamily="50" charset="-128"/>
                <a:ea typeface="Meiryo UI" panose="020B0604030504040204" pitchFamily="50" charset="-128"/>
              </a:rPr>
              <a:t>は、洋服をウェアラブルデバイスにするプロジェクトで、導電性の糸と、衣類にも縫い込める超小型電子部品をつかい、洋服をウェアラブルデバイス化しようというもの。</a:t>
            </a:r>
          </a:p>
          <a:p>
            <a:r>
              <a:rPr lang="ja-JP" altLang="en-US" sz="1600" dirty="0">
                <a:latin typeface="Meiryo UI" panose="020B0604030504040204" pitchFamily="50" charset="-128"/>
                <a:ea typeface="Meiryo UI" panose="020B0604030504040204" pitchFamily="50" charset="-128"/>
              </a:rPr>
              <a:t>このプロジェクトで、</a:t>
            </a:r>
            <a:r>
              <a:rPr lang="en-US" altLang="ja-JP" sz="1600" dirty="0">
                <a:latin typeface="Meiryo UI" panose="020B0604030504040204" pitchFamily="50" charset="-128"/>
                <a:ea typeface="Meiryo UI" panose="020B0604030504040204" pitchFamily="50" charset="-128"/>
              </a:rPr>
              <a:t>Google</a:t>
            </a:r>
            <a:r>
              <a:rPr lang="ja-JP" altLang="en-US" sz="1600" dirty="0">
                <a:latin typeface="Meiryo UI" panose="020B0604030504040204" pitchFamily="50" charset="-128"/>
                <a:ea typeface="Meiryo UI" panose="020B0604030504040204" pitchFamily="50" charset="-128"/>
              </a:rPr>
              <a:t>はジーンズで有名なアパレルメーカー「リーバイス」と共同する。ジーンズをタップやスワイプなどの操作を行うことでスマートフォンを操作できるようになる。</a:t>
            </a:r>
          </a:p>
          <a:p>
            <a:r>
              <a:rPr lang="ja-JP" altLang="en-US" sz="1600" dirty="0">
                <a:latin typeface="Meiryo UI" panose="020B0604030504040204" pitchFamily="50" charset="-128"/>
                <a:ea typeface="Meiryo UI" panose="020B0604030504040204" pitchFamily="50" charset="-128"/>
              </a:rPr>
              <a:t>例えば電話の着信音をオフにしたり、メッセージを送るなどの操作をスマートフォンに触れることなくジーンズを触ることで可能になるという。</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このプロジェクトは開発者向けに公開され、アパレルメーカーやデザイナーは</a:t>
            </a:r>
            <a:r>
              <a:rPr lang="en-US" altLang="ja-JP" sz="1600" dirty="0">
                <a:latin typeface="Meiryo UI" panose="020B0604030504040204" pitchFamily="50" charset="-128"/>
                <a:ea typeface="Meiryo UI" panose="020B0604030504040204" pitchFamily="50" charset="-128"/>
              </a:rPr>
              <a:t>Google</a:t>
            </a:r>
            <a:r>
              <a:rPr lang="ja-JP" altLang="en-US" sz="1600" dirty="0">
                <a:latin typeface="Meiryo UI" panose="020B0604030504040204" pitchFamily="50" charset="-128"/>
                <a:ea typeface="Meiryo UI" panose="020B0604030504040204" pitchFamily="50" charset="-128"/>
              </a:rPr>
              <a:t>が開発する導電性糸と、ベースとなる電子部品、通信プロトコル、アプリケーションを使い、自由にカスタマイズ可能だ。</a:t>
            </a:r>
          </a:p>
          <a:p>
            <a:r>
              <a:rPr lang="ja-JP" altLang="en-US" sz="1600" dirty="0">
                <a:latin typeface="Meiryo UI" panose="020B0604030504040204" pitchFamily="50" charset="-128"/>
                <a:ea typeface="Meiryo UI" panose="020B0604030504040204" pitchFamily="50" charset="-128"/>
              </a:rPr>
              <a:t>ちなみに導電性の糸は、綿、ポリエステル、絹といった既存の素材がベースとなっているとのこと。</a:t>
            </a:r>
          </a:p>
        </p:txBody>
      </p:sp>
      <p:pic>
        <p:nvPicPr>
          <p:cNvPr id="20" name="図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97" y="2907074"/>
            <a:ext cx="5755528" cy="3593094"/>
          </a:xfrm>
          <a:prstGeom prst="rect">
            <a:avLst/>
          </a:prstGeom>
        </p:spPr>
      </p:pic>
      <p:sp>
        <p:nvSpPr>
          <p:cNvPr id="16" name="正方形/長方形 15"/>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7" name="角丸四角形 1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Google</a:t>
            </a:r>
            <a:r>
              <a:rPr lang="ja-JP" altLang="en-US" sz="1600" b="1" dirty="0">
                <a:solidFill>
                  <a:schemeClr val="tx1"/>
                </a:solidFill>
                <a:latin typeface="Meiryo UI" panose="020B0604030504040204" pitchFamily="50" charset="-128"/>
                <a:ea typeface="Meiryo UI" panose="020B0604030504040204" pitchFamily="50" charset="-128"/>
              </a:rPr>
              <a:t>のプロジェクト </a:t>
            </a:r>
            <a:r>
              <a:rPr lang="en-US" altLang="ja-JP" sz="1600" b="1" dirty="0">
                <a:solidFill>
                  <a:schemeClr val="tx1"/>
                </a:solidFill>
                <a:latin typeface="Meiryo UI" panose="020B0604030504040204" pitchFamily="50" charset="-128"/>
                <a:ea typeface="Meiryo UI" panose="020B0604030504040204" pitchFamily="50" charset="-128"/>
              </a:rPr>
              <a:t>Jacquard</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9" name="角丸四角形 1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1" name="角丸四角形 20"/>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22" name="図 3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7234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52870" y="6560021"/>
            <a:ext cx="510580" cy="365125"/>
          </a:xfrm>
        </p:spPr>
        <p:txBody>
          <a:bodyPr/>
          <a:lstStyle/>
          <a:p>
            <a:fld id="{6F8D1931-CE7A-4631-A2FD-F09270C7E571}" type="slidenum">
              <a:rPr kumimoji="1" lang="ja-JP" altLang="en-US" smtClean="0"/>
              <a:t>16</a:t>
            </a:fld>
            <a:endParaRPr kumimoji="1" lang="ja-JP" altLang="en-US" dirty="0"/>
          </a:p>
        </p:txBody>
      </p:sp>
      <p:sp>
        <p:nvSpPr>
          <p:cNvPr id="16" name="正方形/長方形 15"/>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7" name="角丸四角形 1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★生体調和エレクトロニクス</a:t>
            </a:r>
          </a:p>
        </p:txBody>
      </p:sp>
      <p:sp>
        <p:nvSpPr>
          <p:cNvPr id="19" name="角丸四角形 1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1" name="角丸四角形 20"/>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22"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テキスト ボックス 9"/>
          <p:cNvSpPr txBox="1">
            <a:spLocks noChangeArrowheads="1"/>
          </p:cNvSpPr>
          <p:nvPr/>
        </p:nvSpPr>
        <p:spPr bwMode="auto">
          <a:xfrm>
            <a:off x="0" y="6716712"/>
            <a:ext cx="6481762"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063"/>
              </a:lnSpc>
              <a:spcBef>
                <a:spcPct val="0"/>
              </a:spcBef>
              <a:buFontTx/>
              <a:buNone/>
            </a:pPr>
            <a:r>
              <a:rPr lang="ja-JP" altLang="en-US" sz="900" dirty="0">
                <a:solidFill>
                  <a:srgbClr val="000000"/>
                </a:solidFill>
                <a:latin typeface="Meiryo UI" panose="020B0604030504040204" pitchFamily="50" charset="-128"/>
                <a:ea typeface="Meiryo UI" panose="020B0604030504040204" pitchFamily="50" charset="-128"/>
              </a:rPr>
              <a:t>（出典）科学技術振興機構</a:t>
            </a:r>
            <a:r>
              <a:rPr lang="en-US" altLang="ja-JP" sz="900" dirty="0">
                <a:solidFill>
                  <a:srgbClr val="000000"/>
                </a:solidFill>
                <a:latin typeface="Meiryo UI" panose="020B0604030504040204" pitchFamily="50" charset="-128"/>
                <a:ea typeface="Meiryo UI" panose="020B0604030504040204" pitchFamily="50" charset="-128"/>
              </a:rPr>
              <a:t>HP</a:t>
            </a:r>
            <a:r>
              <a:rPr lang="ja-JP" altLang="en-US" sz="900" dirty="0">
                <a:solidFill>
                  <a:srgbClr val="000000"/>
                </a:solidFill>
                <a:latin typeface="Meiryo UI" panose="020B0604030504040204" pitchFamily="50" charset="-128"/>
                <a:ea typeface="Meiryo UI" panose="020B0604030504040204" pitchFamily="50" charset="-128"/>
              </a:rPr>
              <a:t>から転載：</a:t>
            </a:r>
            <a:r>
              <a:rPr lang="en-US" altLang="ja-JP" sz="900" dirty="0">
                <a:solidFill>
                  <a:srgbClr val="000000"/>
                </a:solidFill>
                <a:latin typeface="Meiryo UI" panose="020B0604030504040204" pitchFamily="50" charset="-128"/>
                <a:ea typeface="Meiryo UI" panose="020B0604030504040204" pitchFamily="50" charset="-128"/>
              </a:rPr>
              <a:t>http://www.bhe.t.u-tokyo.ac.jp/news_letter/img/2013ERATO_pamphlet.pdf</a:t>
            </a:r>
            <a:endParaRPr lang="ja-JP" altLang="en-US" sz="900" dirty="0">
              <a:solidFill>
                <a:srgbClr val="000000"/>
              </a:solidFill>
              <a:latin typeface="Meiryo UI" panose="020B0604030504040204" pitchFamily="50" charset="-128"/>
              <a:ea typeface="Meiryo UI" panose="020B0604030504040204" pitchFamily="50" charset="-128"/>
            </a:endParaRPr>
          </a:p>
        </p:txBody>
      </p:sp>
      <p:pic>
        <p:nvPicPr>
          <p:cNvPr id="25" name="図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83112" y="671428"/>
            <a:ext cx="9324239" cy="350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05090" y="4764685"/>
            <a:ext cx="16954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4"/>
          <p:cNvSpPr txBox="1">
            <a:spLocks noChangeArrowheads="1"/>
          </p:cNvSpPr>
          <p:nvPr/>
        </p:nvSpPr>
        <p:spPr bwMode="auto">
          <a:xfrm>
            <a:off x="1933652" y="4412260"/>
            <a:ext cx="18716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00" b="1">
                <a:latin typeface="Meiryo UI" panose="020B0604030504040204" pitchFamily="50" charset="-128"/>
                <a:ea typeface="Meiryo UI" panose="020B0604030504040204" pitchFamily="50" charset="-128"/>
              </a:rPr>
              <a:t>世界最軽量、最薄の</a:t>
            </a:r>
            <a:endParaRPr lang="en-US" altLang="ja-JP" sz="1100" b="1">
              <a:latin typeface="Meiryo UI" panose="020B0604030504040204" pitchFamily="50" charset="-128"/>
              <a:ea typeface="Meiryo UI" panose="020B0604030504040204" pitchFamily="50" charset="-128"/>
            </a:endParaRPr>
          </a:p>
          <a:p>
            <a:pPr algn="ctr">
              <a:spcBef>
                <a:spcPct val="0"/>
              </a:spcBef>
              <a:buFontTx/>
              <a:buNone/>
            </a:pPr>
            <a:r>
              <a:rPr lang="ja-JP" altLang="en-US" sz="1100" b="1">
                <a:latin typeface="Meiryo UI" panose="020B0604030504040204" pitchFamily="50" charset="-128"/>
                <a:ea typeface="Meiryo UI" panose="020B0604030504040204" pitchFamily="50" charset="-128"/>
              </a:rPr>
              <a:t>柔らか電子回路</a:t>
            </a:r>
          </a:p>
        </p:txBody>
      </p:sp>
      <p:pic>
        <p:nvPicPr>
          <p:cNvPr id="28" name="図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91065" y="4786910"/>
            <a:ext cx="17335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12"/>
          <p:cNvSpPr txBox="1">
            <a:spLocks noChangeArrowheads="1"/>
          </p:cNvSpPr>
          <p:nvPr/>
        </p:nvSpPr>
        <p:spPr bwMode="auto">
          <a:xfrm>
            <a:off x="3949777" y="4412260"/>
            <a:ext cx="20335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00" b="1">
                <a:latin typeface="Meiryo UI" panose="020B0604030504040204" pitchFamily="50" charset="-128"/>
                <a:ea typeface="Meiryo UI" panose="020B0604030504040204" pitchFamily="50" charset="-128"/>
              </a:rPr>
              <a:t>世界最軽量、最薄の有機</a:t>
            </a:r>
            <a:r>
              <a:rPr lang="en-US" altLang="ja-JP" sz="1100" b="1">
                <a:latin typeface="Meiryo UI" panose="020B0604030504040204" pitchFamily="50" charset="-128"/>
                <a:ea typeface="Meiryo UI" panose="020B0604030504040204" pitchFamily="50" charset="-128"/>
              </a:rPr>
              <a:t>LED</a:t>
            </a:r>
          </a:p>
          <a:p>
            <a:pPr algn="ctr">
              <a:spcBef>
                <a:spcPct val="0"/>
              </a:spcBef>
              <a:buFontTx/>
              <a:buNone/>
            </a:pPr>
            <a:r>
              <a:rPr lang="en-US" altLang="ja-JP" sz="1100" b="1">
                <a:latin typeface="Meiryo UI" panose="020B0604030504040204" pitchFamily="50" charset="-128"/>
                <a:ea typeface="Meiryo UI" panose="020B0604030504040204" pitchFamily="50" charset="-128"/>
              </a:rPr>
              <a:t>LED</a:t>
            </a:r>
            <a:r>
              <a:rPr lang="ja-JP" altLang="en-US" sz="1100" b="1">
                <a:latin typeface="Meiryo UI" panose="020B0604030504040204" pitchFamily="50" charset="-128"/>
                <a:ea typeface="Meiryo UI" panose="020B0604030504040204" pitchFamily="50" charset="-128"/>
              </a:rPr>
              <a:t>＝発光ダイオード</a:t>
            </a:r>
          </a:p>
        </p:txBody>
      </p:sp>
      <p:pic>
        <p:nvPicPr>
          <p:cNvPr id="30" name="図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05615" y="4785322"/>
            <a:ext cx="17049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テキスト ボックス 14"/>
          <p:cNvSpPr txBox="1">
            <a:spLocks noChangeArrowheads="1"/>
          </p:cNvSpPr>
          <p:nvPr/>
        </p:nvSpPr>
        <p:spPr bwMode="auto">
          <a:xfrm>
            <a:off x="6069090" y="4412260"/>
            <a:ext cx="20335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00" b="1">
                <a:latin typeface="Meiryo UI" panose="020B0604030504040204" pitchFamily="50" charset="-128"/>
                <a:ea typeface="Meiryo UI" panose="020B0604030504040204" pitchFamily="50" charset="-128"/>
              </a:rPr>
              <a:t>世界最軽量、最薄の</a:t>
            </a:r>
            <a:endParaRPr lang="en-US" altLang="ja-JP" sz="1100" b="1">
              <a:latin typeface="Meiryo UI" panose="020B0604030504040204" pitchFamily="50" charset="-128"/>
              <a:ea typeface="Meiryo UI" panose="020B0604030504040204" pitchFamily="50" charset="-128"/>
            </a:endParaRPr>
          </a:p>
          <a:p>
            <a:pPr algn="ctr">
              <a:spcBef>
                <a:spcPct val="0"/>
              </a:spcBef>
              <a:buFontTx/>
              <a:buNone/>
            </a:pPr>
            <a:r>
              <a:rPr lang="ja-JP" altLang="en-US" sz="1100" b="1">
                <a:latin typeface="Meiryo UI" panose="020B0604030504040204" pitchFamily="50" charset="-128"/>
                <a:ea typeface="Meiryo UI" panose="020B0604030504040204" pitchFamily="50" charset="-128"/>
              </a:rPr>
              <a:t>有機太陽電池</a:t>
            </a:r>
          </a:p>
        </p:txBody>
      </p:sp>
      <p:pic>
        <p:nvPicPr>
          <p:cNvPr id="32" name="図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377315" y="4783735"/>
            <a:ext cx="172402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テキスト ボックス 16"/>
          <p:cNvSpPr txBox="1">
            <a:spLocks noChangeArrowheads="1"/>
          </p:cNvSpPr>
          <p:nvPr/>
        </p:nvSpPr>
        <p:spPr bwMode="auto">
          <a:xfrm>
            <a:off x="8239202" y="4394797"/>
            <a:ext cx="20335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00" b="1">
                <a:latin typeface="Meiryo UI" panose="020B0604030504040204" pitchFamily="50" charset="-128"/>
                <a:ea typeface="Meiryo UI" panose="020B0604030504040204" pitchFamily="50" charset="-128"/>
              </a:rPr>
              <a:t>世界初、滅菌できるトランジスタ</a:t>
            </a:r>
            <a:endParaRPr lang="en-US" altLang="ja-JP" sz="1100" b="1">
              <a:latin typeface="Meiryo UI" panose="020B0604030504040204" pitchFamily="50" charset="-128"/>
              <a:ea typeface="Meiryo UI" panose="020B0604030504040204" pitchFamily="50" charset="-128"/>
            </a:endParaRPr>
          </a:p>
          <a:p>
            <a:pPr algn="ctr">
              <a:spcBef>
                <a:spcPct val="0"/>
              </a:spcBef>
              <a:buFontTx/>
              <a:buNone/>
            </a:pPr>
            <a:r>
              <a:rPr lang="ja-JP" altLang="en-US" sz="1100" b="1">
                <a:latin typeface="Meiryo UI" panose="020B0604030504040204" pitchFamily="50" charset="-128"/>
                <a:ea typeface="Meiryo UI" panose="020B0604030504040204" pitchFamily="50" charset="-128"/>
              </a:rPr>
              <a:t>高耐熱性体内埋め込み</a:t>
            </a:r>
          </a:p>
        </p:txBody>
      </p:sp>
    </p:spTree>
    <p:extLst>
      <p:ext uri="{BB962C8B-B14F-4D97-AF65-F5344CB8AC3E}">
        <p14:creationId xmlns:p14="http://schemas.microsoft.com/office/powerpoint/2010/main" val="3907346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93305" y="6492875"/>
            <a:ext cx="498695" cy="365125"/>
          </a:xfrm>
        </p:spPr>
        <p:txBody>
          <a:bodyPr/>
          <a:lstStyle/>
          <a:p>
            <a:fld id="{6F8D1931-CE7A-4631-A2FD-F09270C7E571}" type="slidenum">
              <a:rPr kumimoji="1" lang="ja-JP" altLang="en-US" smtClean="0"/>
              <a:t>17</a:t>
            </a:fld>
            <a:endParaRPr kumimoji="1" lang="ja-JP" altLang="en-US"/>
          </a:p>
        </p:txBody>
      </p:sp>
      <p:sp>
        <p:nvSpPr>
          <p:cNvPr id="4" name="正方形/長方形 3"/>
          <p:cNvSpPr/>
          <p:nvPr/>
        </p:nvSpPr>
        <p:spPr>
          <a:xfrm>
            <a:off x="-34427" y="6627168"/>
            <a:ext cx="3676006"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http://i-maker.jp/graphene-nano-3d-print-6432.html</a:t>
            </a:r>
            <a:endParaRPr lang="ja-JP" altLang="en-US" sz="900" dirty="0">
              <a:latin typeface="Meiryo UI" panose="020B0604030504040204" pitchFamily="50" charset="-128"/>
              <a:ea typeface="Meiryo UI" panose="020B0604030504040204" pitchFamily="50" charset="-128"/>
            </a:endParaRPr>
          </a:p>
        </p:txBody>
      </p:sp>
      <p:sp>
        <p:nvSpPr>
          <p:cNvPr id="12" name="正方形/長方形 11"/>
          <p:cNvSpPr/>
          <p:nvPr/>
        </p:nvSpPr>
        <p:spPr>
          <a:xfrm>
            <a:off x="860079" y="656743"/>
            <a:ext cx="11082573" cy="1323439"/>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導電性のグラフェンインクが開発されると、製造プロセスに電子デバイスの埋め込みが可能になる。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この</a:t>
            </a:r>
            <a:r>
              <a:rPr lang="en-US" altLang="ja-JP" sz="1600" dirty="0" err="1">
                <a:latin typeface="Meiryo UI" panose="020B0604030504040204" pitchFamily="50" charset="-128"/>
                <a:ea typeface="Meiryo UI" panose="020B0604030504040204" pitchFamily="50" charset="-128"/>
              </a:rPr>
              <a:t>Cosyflex</a:t>
            </a:r>
            <a:r>
              <a:rPr lang="ja-JP" altLang="en-US" sz="1600" dirty="0">
                <a:latin typeface="Meiryo UI" panose="020B0604030504040204" pitchFamily="50" charset="-128"/>
                <a:ea typeface="Meiryo UI" panose="020B0604030504040204" pitchFamily="50" charset="-128"/>
              </a:rPr>
              <a:t>テスタイルプリンターは単なるスマート衣類に留まらず、スポーツや防衛分野における高強度で軽いウェアラブル衣類の製造が可能になる。このグラフェンインクを使用した新たな</a:t>
            </a:r>
            <a:r>
              <a:rPr lang="en-US" altLang="ja-JP" sz="1600" dirty="0" err="1">
                <a:latin typeface="Meiryo UI" panose="020B0604030504040204" pitchFamily="50" charset="-128"/>
                <a:ea typeface="Meiryo UI" panose="020B0604030504040204" pitchFamily="50" charset="-128"/>
              </a:rPr>
              <a:t>Cosyflex</a:t>
            </a:r>
            <a:r>
              <a:rPr lang="ja-JP" altLang="en-US" sz="1600" dirty="0">
                <a:latin typeface="Meiryo UI" panose="020B0604030504040204" pitchFamily="50" charset="-128"/>
                <a:ea typeface="Meiryo UI" panose="020B0604030504040204" pitchFamily="50" charset="-128"/>
              </a:rPr>
              <a:t>のシステムでは、ウェアラブル機能搭載のスポーツシューズの製造工程が、従来の製造プロセスで行った場合の</a:t>
            </a:r>
            <a:r>
              <a:rPr lang="en-US" altLang="ja-JP" sz="1600" dirty="0">
                <a:latin typeface="Meiryo UI" panose="020B0604030504040204" pitchFamily="50" charset="-128"/>
                <a:ea typeface="Meiryo UI" panose="020B0604030504040204" pitchFamily="50" charset="-128"/>
              </a:rPr>
              <a:t>100</a:t>
            </a:r>
            <a:r>
              <a:rPr lang="ja-JP" altLang="en-US" sz="1600" dirty="0">
                <a:latin typeface="Meiryo UI" panose="020B0604030504040204" pitchFamily="50" charset="-128"/>
                <a:ea typeface="Meiryo UI" panose="020B0604030504040204" pitchFamily="50" charset="-128"/>
              </a:rPr>
              <a:t>から</a:t>
            </a:r>
            <a:r>
              <a:rPr lang="en-US" altLang="ja-JP" sz="1600" dirty="0">
                <a:latin typeface="Meiryo UI" panose="020B0604030504040204" pitchFamily="50" charset="-128"/>
                <a:ea typeface="Meiryo UI" panose="020B0604030504040204" pitchFamily="50" charset="-128"/>
              </a:rPr>
              <a:t>3</a:t>
            </a:r>
            <a:r>
              <a:rPr lang="ja-JP" altLang="en-US" sz="1600" dirty="0" err="1">
                <a:latin typeface="Meiryo UI" panose="020B0604030504040204" pitchFamily="50" charset="-128"/>
                <a:ea typeface="Meiryo UI" panose="020B0604030504040204" pitchFamily="50" charset="-128"/>
              </a:rPr>
              <a:t>つに</a:t>
            </a:r>
            <a:r>
              <a:rPr lang="ja-JP" altLang="en-US" sz="1600" dirty="0">
                <a:latin typeface="Meiryo UI" panose="020B0604030504040204" pitchFamily="50" charset="-128"/>
                <a:ea typeface="Meiryo UI" panose="020B0604030504040204" pitchFamily="50" charset="-128"/>
              </a:rPr>
              <a:t>削減することができるとしている。ちなみにグラフェンは、高い導電性を持つとともに、柔軟性と高強度のハイテク素材。今このグラフェンを使った</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プリント技術や素材開発が盛んになりつつある。</a:t>
            </a:r>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96" y="2031152"/>
            <a:ext cx="6428248" cy="321412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287" y="2031152"/>
            <a:ext cx="4718365" cy="4605124"/>
          </a:xfrm>
          <a:prstGeom prst="rect">
            <a:avLst/>
          </a:prstGeom>
        </p:spPr>
      </p:pic>
      <p:sp>
        <p:nvSpPr>
          <p:cNvPr id="15" name="正方形/長方形 14"/>
          <p:cNvSpPr/>
          <p:nvPr/>
        </p:nvSpPr>
        <p:spPr>
          <a:xfrm>
            <a:off x="115498" y="5216688"/>
            <a:ext cx="7108789"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グラフェン</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％のナノレベルの</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ト技術の開発は、未来のエレクトロニクス製品に大きな変革をもたらすだろう。それは製品開発がこれまでの電化製品と全く異なる種類のモノが開発可能になるということだ。フレキシブルで折り曲げできる家電製品が可能で、折り畳み式のスマートフォンや自由に曲げられるウェアラブルデバイスを作ることができる。またグラフェンの実用化は未来のエレクトロニクスやハイテクガジェットだけのためのものではない。自動車産業や、航空宇宙産業、科学技術、軍用など、さまざまな製品開発の概念を変えてしまう可能性を秘めている。</a:t>
            </a:r>
          </a:p>
        </p:txBody>
      </p:sp>
      <p:sp>
        <p:nvSpPr>
          <p:cNvPr id="16" name="正方形/長方形 15"/>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7" name="角丸四角形 1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★グラフェンによる電子デバイスを</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プリンタで</a:t>
            </a:r>
          </a:p>
        </p:txBody>
      </p:sp>
      <p:sp>
        <p:nvSpPr>
          <p:cNvPr id="18" name="角丸四角形 17"/>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9" name="角丸四角形 1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20"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954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27" y="560540"/>
            <a:ext cx="5643578" cy="3986747"/>
          </a:xfrm>
          <a:prstGeom prst="rect">
            <a:avLst/>
          </a:prstGeom>
        </p:spPr>
      </p:pic>
      <p:sp>
        <p:nvSpPr>
          <p:cNvPr id="23" name="正方形/長方形 22"/>
          <p:cNvSpPr/>
          <p:nvPr/>
        </p:nvSpPr>
        <p:spPr>
          <a:xfrm>
            <a:off x="-115546" y="6664761"/>
            <a:ext cx="3361818"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http://i-maker.jp/ceramic-3d-printer-9211.html</a:t>
            </a:r>
            <a:endParaRPr lang="ja-JP" altLang="en-US" sz="900" dirty="0">
              <a:latin typeface="Meiryo UI" panose="020B0604030504040204" pitchFamily="50" charset="-128"/>
              <a:ea typeface="Meiryo UI" panose="020B0604030504040204" pitchFamily="50" charset="-128"/>
            </a:endParaRPr>
          </a:p>
        </p:txBody>
      </p:sp>
      <p:sp>
        <p:nvSpPr>
          <p:cNvPr id="11" name="正方形/長方形 10"/>
          <p:cNvSpPr/>
          <p:nvPr/>
        </p:nvSpPr>
        <p:spPr>
          <a:xfrm>
            <a:off x="2607104" y="659027"/>
            <a:ext cx="1542410"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ADMAFLEX 130</a:t>
            </a:r>
            <a:endParaRPr lang="ja-JP" altLang="en-US"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205946" y="4086259"/>
            <a:ext cx="5754661" cy="523220"/>
          </a:xfrm>
          <a:prstGeom prst="rect">
            <a:avLst/>
          </a:prstGeom>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約</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万から</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万</a:t>
            </a:r>
            <a:r>
              <a:rPr lang="en-US" altLang="ja-JP" sz="1400" dirty="0">
                <a:latin typeface="Meiryo UI" panose="020B0604030504040204" pitchFamily="50" charset="-128"/>
                <a:ea typeface="Meiryo UI" panose="020B0604030504040204" pitchFamily="50" charset="-128"/>
              </a:rPr>
              <a:t>5</a:t>
            </a:r>
            <a:r>
              <a:rPr lang="ja-JP" altLang="en-US" sz="1400" dirty="0">
                <a:latin typeface="Meiryo UI" panose="020B0604030504040204" pitchFamily="50" charset="-128"/>
                <a:ea typeface="Meiryo UI" panose="020B0604030504040204" pitchFamily="50" charset="-128"/>
              </a:rPr>
              <a:t>千ほどのロットであれば、金型を使って成形するよりも、</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セラミックで経済的に製造可能。寸法精度は</a:t>
            </a:r>
            <a:r>
              <a:rPr lang="en-US" altLang="ja-JP" sz="1400" dirty="0">
                <a:latin typeface="Meiryo UI" panose="020B0604030504040204" pitchFamily="50" charset="-128"/>
                <a:ea typeface="Meiryo UI" panose="020B0604030504040204" pitchFamily="50" charset="-128"/>
              </a:rPr>
              <a:t>±0.3</a:t>
            </a:r>
            <a:r>
              <a:rPr lang="ja-JP" altLang="en-US" sz="1400" dirty="0">
                <a:latin typeface="Meiryo UI" panose="020B0604030504040204" pitchFamily="50" charset="-128"/>
                <a:ea typeface="Meiryo UI" panose="020B0604030504040204" pitchFamily="50" charset="-128"/>
              </a:rPr>
              <a:t>パーセントと高精度！</a:t>
            </a:r>
          </a:p>
        </p:txBody>
      </p:sp>
      <p:sp>
        <p:nvSpPr>
          <p:cNvPr id="13" name="正方形/長方形 12"/>
          <p:cNvSpPr/>
          <p:nvPr/>
        </p:nvSpPr>
        <p:spPr>
          <a:xfrm>
            <a:off x="4860324" y="946819"/>
            <a:ext cx="7068065" cy="2554545"/>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ADMAFLEX130</a:t>
            </a:r>
            <a:r>
              <a:rPr lang="ja-JP" altLang="en-US" sz="1600" dirty="0">
                <a:latin typeface="Meiryo UI" panose="020B0604030504040204" pitchFamily="50" charset="-128"/>
                <a:ea typeface="Meiryo UI" panose="020B0604030504040204" pitchFamily="50" charset="-128"/>
              </a:rPr>
              <a:t>で、工業用グレードのセラミックパーツを製造することが可能で、金型による大量生産に寄らずとも、オンデマンドで小ロット生産ができる。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造型技術は液体樹脂による光造形法で、エポキシ樹脂ベースの光造形用樹脂をベースに、セラミック粉末を配合したフォトポリマーの混合物で造形する。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この</a:t>
            </a:r>
            <a:r>
              <a:rPr lang="en-US" altLang="ja-JP" sz="1600" dirty="0">
                <a:latin typeface="Meiryo UI" panose="020B0604030504040204" pitchFamily="50" charset="-128"/>
                <a:ea typeface="Meiryo UI" panose="020B0604030504040204" pitchFamily="50" charset="-128"/>
              </a:rPr>
              <a:t>ADMAFLEX130</a:t>
            </a:r>
            <a:r>
              <a:rPr lang="ja-JP" altLang="en-US" sz="1600" dirty="0">
                <a:latin typeface="Meiryo UI" panose="020B0604030504040204" pitchFamily="50" charset="-128"/>
                <a:ea typeface="Meiryo UI" panose="020B0604030504040204" pitchFamily="50" charset="-128"/>
              </a:rPr>
              <a:t>で使えるセラミック粉末は、①酸化ジルコニウム、②酸化アルミニウム、③溶融シリカ材料など。</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酸化ジルコニウムはジルコニアのことで燃料電池や酸素センサ、歯科治療材などの原料である。また酸化アルミニウムは高硬度・高融点が特長の素材で、研磨剤などでお馴染みの素材。表面仕上げは１ミクロの</a:t>
            </a:r>
            <a:r>
              <a:rPr lang="en-US" altLang="ja-JP" sz="1600" dirty="0">
                <a:latin typeface="Meiryo UI" panose="020B0604030504040204" pitchFamily="50" charset="-128"/>
                <a:ea typeface="Meiryo UI" panose="020B0604030504040204" pitchFamily="50" charset="-128"/>
              </a:rPr>
              <a:t>Ra</a:t>
            </a:r>
            <a:r>
              <a:rPr lang="ja-JP" altLang="en-US" sz="1600" dirty="0">
                <a:latin typeface="Meiryo UI" panose="020B0604030504040204" pitchFamily="50" charset="-128"/>
                <a:ea typeface="Meiryo UI" panose="020B0604030504040204" pitchFamily="50" charset="-128"/>
              </a:rPr>
              <a:t>値（粗さの値）。</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発売は</a:t>
            </a:r>
            <a:r>
              <a:rPr lang="en-US" altLang="ja-JP" sz="1600" dirty="0">
                <a:latin typeface="Meiryo UI" panose="020B0604030504040204" pitchFamily="50" charset="-128"/>
                <a:ea typeface="Meiryo UI" panose="020B0604030504040204" pitchFamily="50" charset="-128"/>
              </a:rPr>
              <a:t>2016</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9</a:t>
            </a:r>
            <a:r>
              <a:rPr lang="ja-JP" altLang="en-US" sz="1600" dirty="0">
                <a:latin typeface="Meiryo UI" panose="020B0604030504040204" pitchFamily="50" charset="-128"/>
                <a:ea typeface="Meiryo UI" panose="020B0604030504040204" pitchFamily="50" charset="-128"/>
              </a:rPr>
              <a:t>月予定で価格は</a:t>
            </a:r>
            <a:r>
              <a:rPr lang="en-US" altLang="ja-JP" sz="1600" dirty="0">
                <a:latin typeface="Meiryo UI" panose="020B0604030504040204" pitchFamily="50" charset="-128"/>
                <a:ea typeface="Meiryo UI" panose="020B0604030504040204" pitchFamily="50" charset="-128"/>
              </a:rPr>
              <a:t>86,000</a:t>
            </a:r>
            <a:r>
              <a:rPr lang="ja-JP" altLang="en-US" sz="1600" dirty="0">
                <a:latin typeface="Meiryo UI" panose="020B0604030504040204" pitchFamily="50" charset="-128"/>
                <a:ea typeface="Meiryo UI" panose="020B0604030504040204" pitchFamily="50" charset="-128"/>
              </a:rPr>
              <a:t>ドル。</a:t>
            </a:r>
          </a:p>
        </p:txBody>
      </p:sp>
      <p:pic>
        <p:nvPicPr>
          <p:cNvPr id="15" name="図 14">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105" y="3846951"/>
            <a:ext cx="4130744" cy="2760145"/>
          </a:xfrm>
          <a:prstGeom prst="rect">
            <a:avLst/>
          </a:prstGeom>
        </p:spPr>
      </p:pic>
      <p:sp>
        <p:nvSpPr>
          <p:cNvPr id="16" name="テキスト ボックス 15"/>
          <p:cNvSpPr txBox="1"/>
          <p:nvPr/>
        </p:nvSpPr>
        <p:spPr>
          <a:xfrm>
            <a:off x="7199219" y="5042357"/>
            <a:ext cx="1071570" cy="369332"/>
          </a:xfrm>
          <a:prstGeom prst="rect">
            <a:avLst/>
          </a:prstGeom>
          <a:noFill/>
        </p:spPr>
        <p:txBody>
          <a:bodyPr wrap="square" rtlCol="0">
            <a:spAutoFit/>
          </a:bodyPr>
          <a:lstStyle/>
          <a:p>
            <a:pPr algn="ctr"/>
            <a:r>
              <a:rPr kumimoji="1" lang="ja-JP" altLang="en-US" dirty="0">
                <a:solidFill>
                  <a:schemeClr val="bg1"/>
                </a:solidFill>
                <a:latin typeface="Meiryo UI" panose="020B0604030504040204" pitchFamily="50" charset="-128"/>
                <a:ea typeface="Meiryo UI" panose="020B0604030504040204" pitchFamily="50" charset="-128"/>
              </a:rPr>
              <a:t>動画</a:t>
            </a:r>
          </a:p>
        </p:txBody>
      </p:sp>
      <p:pic>
        <p:nvPicPr>
          <p:cNvPr id="17" name="図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127" y="4758953"/>
            <a:ext cx="2628471" cy="1756333"/>
          </a:xfrm>
          <a:prstGeom prst="rect">
            <a:avLst/>
          </a:prstGeom>
        </p:spPr>
      </p:pic>
      <p:pic>
        <p:nvPicPr>
          <p:cNvPr id="18" name="図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7249" y="4758952"/>
            <a:ext cx="2658893" cy="1756333"/>
          </a:xfrm>
          <a:prstGeom prst="rect">
            <a:avLst/>
          </a:prstGeom>
        </p:spPr>
      </p:pic>
      <p:sp>
        <p:nvSpPr>
          <p:cNvPr id="19" name="正方形/長方形 18"/>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20" name="図 3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角丸四角形 20"/>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★セラミックス</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a:t>
            </a:r>
          </a:p>
        </p:txBody>
      </p:sp>
      <p:sp>
        <p:nvSpPr>
          <p:cNvPr id="22" name="角丸四角形 21"/>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4" name="角丸四角形 2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253730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スライド番号プレースホルダー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6BF267BE-15D3-48DA-A1C9-53DDC4F5821E}" type="slidenum">
              <a:rPr lang="ja-JP" altLang="en-US" sz="1200">
                <a:solidFill>
                  <a:srgbClr val="898989"/>
                </a:solidFill>
              </a:rPr>
              <a:pPr>
                <a:spcBef>
                  <a:spcPct val="0"/>
                </a:spcBef>
                <a:buFontTx/>
                <a:buNone/>
              </a:pPr>
              <a:t>19</a:t>
            </a:fld>
            <a:endParaRPr lang="ja-JP" altLang="en-US" sz="1200">
              <a:solidFill>
                <a:srgbClr val="898989"/>
              </a:solidFill>
            </a:endParaRPr>
          </a:p>
        </p:txBody>
      </p:sp>
      <p:pic>
        <p:nvPicPr>
          <p:cNvPr id="154627" name="Picture 8"/>
          <p:cNvPicPr>
            <a:picLocks noChangeAspect="1" noChangeArrowheads="1"/>
          </p:cNvPicPr>
          <p:nvPr/>
        </p:nvPicPr>
        <p:blipFill>
          <a:blip r:embed="rId2">
            <a:extLst>
              <a:ext uri="{28A0092B-C50C-407E-A947-70E740481C1C}">
                <a14:useLocalDpi xmlns:a14="http://schemas.microsoft.com/office/drawing/2010/main" val="0"/>
              </a:ext>
            </a:extLst>
          </a:blip>
          <a:srcRect l="12463" t="32677" r="42874" b="25380"/>
          <a:stretch>
            <a:fillRect/>
          </a:stretch>
        </p:blipFill>
        <p:spPr bwMode="auto">
          <a:xfrm>
            <a:off x="2321962" y="1158844"/>
            <a:ext cx="7598875" cy="5699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p:cNvSpPr txBox="1">
            <a:spLocks noChangeArrowheads="1"/>
          </p:cNvSpPr>
          <p:nvPr/>
        </p:nvSpPr>
        <p:spPr bwMode="auto">
          <a:xfrm>
            <a:off x="1752600" y="2286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2pPr>
            <a:lvl3pPr algn="ctr" rtl="0" eaLnBrk="0" fontAlgn="base" hangingPunct="0">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3pPr>
            <a:lvl4pPr algn="ctr" rtl="0" eaLnBrk="0" fontAlgn="base" hangingPunct="0">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4pPr>
            <a:lvl5pPr algn="ctr" rtl="0" eaLnBrk="0" fontAlgn="base" hangingPunct="0">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5pPr>
            <a:lvl6pPr marL="457200" algn="ctr" rtl="0" fontAlgn="base">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6pPr>
            <a:lvl7pPr marL="914400" algn="ctr" rtl="0" fontAlgn="base">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7pPr>
            <a:lvl8pPr marL="1371600" algn="ctr" rtl="0" fontAlgn="base">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8pPr>
            <a:lvl9pPr marL="1828800" algn="ctr" rtl="0" fontAlgn="base">
              <a:spcBef>
                <a:spcPct val="0"/>
              </a:spcBef>
              <a:spcAft>
                <a:spcPct val="0"/>
              </a:spcAft>
              <a:defRPr kumimoji="1" sz="4400">
                <a:solidFill>
                  <a:schemeClr val="tx1"/>
                </a:solidFill>
                <a:latin typeface="Calibri" panose="020F0502020204030204" pitchFamily="34" charset="0"/>
                <a:ea typeface="ＭＳ Ｐゴシック" panose="020B0600070205080204" pitchFamily="50" charset="-128"/>
              </a:defRPr>
            </a:lvl9pPr>
          </a:lstStyle>
          <a:p>
            <a:pPr>
              <a:defRPr/>
            </a:pPr>
            <a:r>
              <a:rPr lang="en-US" altLang="ja-JP"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rPr>
              <a:t>Boeing</a:t>
            </a:r>
            <a:r>
              <a:rPr lang="en-US" altLang="ja-JP" b="1" dirty="0">
                <a:solidFill>
                  <a:schemeClr val="bg1"/>
                </a:solidFill>
                <a:latin typeface="Meiryo UI" panose="020B0604030504040204" pitchFamily="50" charset="-128"/>
                <a:ea typeface="Meiryo UI" panose="020B0604030504040204" pitchFamily="50" charset="-128"/>
              </a:rPr>
              <a:t> </a:t>
            </a:r>
            <a:r>
              <a:rPr lang="en-US" altLang="ja-JP" b="1" dirty="0">
                <a:solidFill>
                  <a:schemeClr val="bg1"/>
                </a:solidFill>
                <a:effectLst>
                  <a:outerShdw blurRad="38100" dist="38100" dir="2700000" algn="tl">
                    <a:srgbClr val="000000"/>
                  </a:outerShdw>
                </a:effectLst>
                <a:latin typeface="Meiryo UI" panose="020B0604030504040204" pitchFamily="50" charset="-128"/>
                <a:ea typeface="Meiryo UI" panose="020B0604030504040204" pitchFamily="50" charset="-128"/>
              </a:rPr>
              <a:t>787</a:t>
            </a:r>
          </a:p>
        </p:txBody>
      </p:sp>
      <p:pic>
        <p:nvPicPr>
          <p:cNvPr id="154629" name="Picture 4" descr="http://www.arcam.com/CommonResources/Files/www.arcam.com/Images/Customers/Logos/boeing_Logo_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93" y="3177381"/>
            <a:ext cx="21209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テキスト ボックス 7"/>
          <p:cNvSpPr txBox="1">
            <a:spLocks noChangeArrowheads="1"/>
          </p:cNvSpPr>
          <p:nvPr/>
        </p:nvSpPr>
        <p:spPr bwMode="auto">
          <a:xfrm>
            <a:off x="2953755" y="551951"/>
            <a:ext cx="70284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ボーイングは、</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プリンタで製造された部品の採用を約</a:t>
            </a:r>
            <a:r>
              <a:rPr lang="en-US" altLang="ja-JP" sz="1600" dirty="0">
                <a:latin typeface="Meiryo UI" panose="020B0604030504040204" pitchFamily="50" charset="-128"/>
                <a:ea typeface="Meiryo UI" panose="020B0604030504040204" pitchFamily="50" charset="-128"/>
              </a:rPr>
              <a:t>300</a:t>
            </a:r>
            <a:r>
              <a:rPr lang="ja-JP" altLang="en-US" sz="1600" dirty="0">
                <a:latin typeface="Meiryo UI" panose="020B0604030504040204" pitchFamily="50" charset="-128"/>
                <a:ea typeface="Meiryo UI" panose="020B0604030504040204" pitchFamily="50" charset="-128"/>
              </a:rPr>
              <a:t>点に増やす。</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既に</a:t>
            </a:r>
            <a:r>
              <a:rPr lang="en-US" altLang="ja-JP" sz="1600" dirty="0">
                <a:latin typeface="Meiryo UI" panose="020B0604030504040204" pitchFamily="50" charset="-128"/>
                <a:ea typeface="Meiryo UI" panose="020B0604030504040204" pitchFamily="50" charset="-128"/>
              </a:rPr>
              <a:t>B787</a:t>
            </a:r>
            <a:r>
              <a:rPr lang="ja-JP" altLang="en-US" sz="1600" dirty="0">
                <a:latin typeface="Meiryo UI" panose="020B0604030504040204" pitchFamily="50" charset="-128"/>
                <a:ea typeface="Meiryo UI" panose="020B0604030504040204" pitchFamily="50" charset="-128"/>
              </a:rPr>
              <a:t>ドリームライナーなど</a:t>
            </a:r>
            <a:r>
              <a:rPr lang="en-US" altLang="ja-JP" sz="1600" dirty="0">
                <a:latin typeface="Meiryo UI" panose="020B0604030504040204" pitchFamily="50" charset="-128"/>
                <a:ea typeface="Meiryo UI" panose="020B0604030504040204" pitchFamily="50" charset="-128"/>
              </a:rPr>
              <a:t>10</a:t>
            </a:r>
            <a:r>
              <a:rPr lang="ja-JP" altLang="en-US" sz="1600" dirty="0">
                <a:latin typeface="Meiryo UI" panose="020B0604030504040204" pitchFamily="50" charset="-128"/>
                <a:ea typeface="Meiryo UI" panose="020B0604030504040204" pitchFamily="50" charset="-128"/>
              </a:rPr>
              <a:t>機種には約</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万</a:t>
            </a:r>
            <a:r>
              <a:rPr lang="en-US" altLang="ja-JP" sz="1600" dirty="0">
                <a:latin typeface="Meiryo UI" panose="020B0604030504040204" pitchFamily="50" charset="-128"/>
                <a:ea typeface="Meiryo UI" panose="020B0604030504040204" pitchFamily="50" charset="-128"/>
              </a:rPr>
              <a:t>2000</a:t>
            </a:r>
            <a:r>
              <a:rPr lang="ja-JP" altLang="en-US" sz="1600" dirty="0">
                <a:latin typeface="Meiryo UI" panose="020B0604030504040204" pitchFamily="50" charset="-128"/>
                <a:ea typeface="Meiryo UI" panose="020B0604030504040204" pitchFamily="50" charset="-128"/>
              </a:rPr>
              <a:t>個の部品が実装されている。</a:t>
            </a:r>
          </a:p>
        </p:txBody>
      </p:sp>
      <p:sp>
        <p:nvSpPr>
          <p:cNvPr id="7" name="正方形/長方形 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8"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角丸四角形 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★ボーイングでも</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プリンタを利用</a:t>
            </a:r>
          </a:p>
        </p:txBody>
      </p:sp>
      <p:sp>
        <p:nvSpPr>
          <p:cNvPr id="10" name="角丸四角形 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1" name="角丸四角形 10"/>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2535336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3549" y="1436481"/>
            <a:ext cx="4667110" cy="5421519"/>
          </a:xfrm>
          <a:prstGeom prst="rect">
            <a:avLst/>
          </a:prstGeom>
        </p:spPr>
      </p:pic>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2</a:t>
            </a:fld>
            <a:endParaRPr kumimoji="1" lang="ja-JP" altLang="en-US"/>
          </a:p>
        </p:txBody>
      </p:sp>
      <p:sp>
        <p:nvSpPr>
          <p:cNvPr id="17" name="正方形/長方形 1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8" name="角丸四角形 1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医療用マリファナ吸入器を</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プリンタで作製</a:t>
            </a:r>
            <a:endParaRPr lang="en-US" altLang="ja-JP" sz="1600" b="1" dirty="0">
              <a:solidFill>
                <a:schemeClr val="tx1"/>
              </a:solidFill>
              <a:latin typeface="Meiryo UI" panose="020B0604030504040204" pitchFamily="50" charset="-128"/>
              <a:ea typeface="Meiryo UI" panose="020B0604030504040204" pitchFamily="50" charset="-128"/>
            </a:endParaRPr>
          </a:p>
        </p:txBody>
      </p:sp>
      <p:sp>
        <p:nvSpPr>
          <p:cNvPr id="19" name="角丸四角形 1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0" name="角丸四角形 1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a:t>
            </a:r>
          </a:p>
        </p:txBody>
      </p:sp>
      <p:pic>
        <p:nvPicPr>
          <p:cNvPr id="26"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7209" cy="100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正方形/長方形 3"/>
          <p:cNvSpPr/>
          <p:nvPr/>
        </p:nvSpPr>
        <p:spPr>
          <a:xfrm>
            <a:off x="1007209" y="749231"/>
            <a:ext cx="10888257" cy="1077218"/>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プリンタ製医療用マリファナ吸入器の開発を開始したのはイスラエルの</a:t>
            </a:r>
            <a:r>
              <a:rPr lang="en-US" altLang="ja-JP" sz="1600" dirty="0" err="1">
                <a:latin typeface="Meiryo UI" panose="020B0604030504040204" pitchFamily="50" charset="-128"/>
                <a:ea typeface="Meiryo UI" panose="020B0604030504040204" pitchFamily="50" charset="-128"/>
              </a:rPr>
              <a:t>Syqe</a:t>
            </a:r>
            <a:r>
              <a:rPr lang="en-US" altLang="ja-JP" sz="1600" dirty="0">
                <a:latin typeface="Meiryo UI" panose="020B0604030504040204" pitchFamily="50" charset="-128"/>
                <a:ea typeface="Meiryo UI" panose="020B0604030504040204" pitchFamily="50" charset="-128"/>
              </a:rPr>
              <a:t> Medical</a:t>
            </a:r>
            <a:r>
              <a:rPr lang="ja-JP" altLang="en-US" sz="1600" dirty="0">
                <a:latin typeface="Meiryo UI" panose="020B0604030504040204" pitchFamily="50" charset="-128"/>
                <a:ea typeface="Meiryo UI" panose="020B0604030504040204" pitchFamily="50" charset="-128"/>
              </a:rPr>
              <a:t>社。</a:t>
            </a:r>
            <a:br>
              <a:rPr lang="ja-JP" altLang="en-US"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イスラエルのハイファでは、既にパイロットプログラムが承認され、数百人がこの</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プリンタ製大麻吸入器を使用し、臨床試験後、薬物投与の正確性、安全性、忍容性、有効性および使用の容易性について一定の評価を得ることに成功した。</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2018</a:t>
            </a:r>
            <a:r>
              <a:rPr lang="ja-JP" altLang="en-US" sz="1600" dirty="0">
                <a:latin typeface="Meiryo UI" panose="020B0604030504040204" pitchFamily="50" charset="-128"/>
                <a:ea typeface="Meiryo UI" panose="020B0604030504040204" pitchFamily="50" charset="-128"/>
              </a:rPr>
              <a:t>年度中に米国食品医薬品局（</a:t>
            </a:r>
            <a:r>
              <a:rPr lang="en-US" altLang="ja-JP" sz="1600" dirty="0">
                <a:latin typeface="Meiryo UI" panose="020B0604030504040204" pitchFamily="50" charset="-128"/>
                <a:ea typeface="Meiryo UI" panose="020B0604030504040204" pitchFamily="50" charset="-128"/>
              </a:rPr>
              <a:t>FDA</a:t>
            </a:r>
            <a:r>
              <a:rPr lang="ja-JP" altLang="en-US" sz="1600" dirty="0">
                <a:latin typeface="Meiryo UI" panose="020B0604030504040204" pitchFamily="50" charset="-128"/>
                <a:ea typeface="Meiryo UI" panose="020B0604030504040204" pitchFamily="50" charset="-128"/>
              </a:rPr>
              <a:t>）による試験を受け、医療用大麻が合法化されている州などへ展開する。</a:t>
            </a: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622" y="1956990"/>
            <a:ext cx="7090288" cy="3176994"/>
          </a:xfrm>
          <a:prstGeom prst="rect">
            <a:avLst/>
          </a:prstGeom>
        </p:spPr>
      </p:pic>
      <p:sp>
        <p:nvSpPr>
          <p:cNvPr id="8" name="正方形/長方形 7"/>
          <p:cNvSpPr/>
          <p:nvPr/>
        </p:nvSpPr>
        <p:spPr>
          <a:xfrm>
            <a:off x="5208600" y="5233035"/>
            <a:ext cx="6849310" cy="1323439"/>
          </a:xfrm>
          <a:prstGeom prst="rect">
            <a:avLst/>
          </a:prstGeom>
        </p:spPr>
        <p:txBody>
          <a:bodyPr wrap="square">
            <a:spAutoFit/>
          </a:bodyPr>
          <a:lstStyle/>
          <a:p>
            <a:r>
              <a:rPr lang="en-US" altLang="ja-JP" sz="1600" dirty="0" err="1">
                <a:latin typeface="Meiryo UI" panose="020B0604030504040204" pitchFamily="50" charset="-128"/>
                <a:ea typeface="Meiryo UI" panose="020B0604030504040204" pitchFamily="50" charset="-128"/>
              </a:rPr>
              <a:t>Syqe</a:t>
            </a:r>
            <a:r>
              <a:rPr lang="en-US" altLang="ja-JP" sz="1600" dirty="0">
                <a:latin typeface="Meiryo UI" panose="020B0604030504040204" pitchFamily="50" charset="-128"/>
                <a:ea typeface="Meiryo UI" panose="020B0604030504040204" pitchFamily="50" charset="-128"/>
              </a:rPr>
              <a:t> Medical</a:t>
            </a:r>
            <a:r>
              <a:rPr lang="ja-JP" altLang="en-US" sz="1600" dirty="0">
                <a:latin typeface="Meiryo UI" panose="020B0604030504040204" pitchFamily="50" charset="-128"/>
                <a:ea typeface="Meiryo UI" panose="020B0604030504040204" pitchFamily="50" charset="-128"/>
              </a:rPr>
              <a:t>の吸入器には、より適切な大麻の投与量をコントロールするためのセンサーが搭載されており、リアルタイムでユーザがどのように吸入しているかを調べ、吸入速度に応じて最適な熱および流量を増減することができるため、患者の症状緩和と精神活性のために最適なバランスを提供し、生活の質を回復することを可能にしている。</a:t>
            </a:r>
          </a:p>
        </p:txBody>
      </p:sp>
      <p:sp>
        <p:nvSpPr>
          <p:cNvPr id="9" name="右矢印 8"/>
          <p:cNvSpPr/>
          <p:nvPr/>
        </p:nvSpPr>
        <p:spPr>
          <a:xfrm>
            <a:off x="6400800" y="3265714"/>
            <a:ext cx="609600" cy="664029"/>
          </a:xfrm>
          <a:prstGeom prst="rightArrow">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a:off x="8207966" y="3248939"/>
            <a:ext cx="609600" cy="664029"/>
          </a:xfrm>
          <a:prstGeom prst="rightArrow">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a:off x="10078647" y="3248938"/>
            <a:ext cx="609600" cy="664029"/>
          </a:xfrm>
          <a:prstGeom prst="rightArrow">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356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図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305" y="1511050"/>
            <a:ext cx="7446472" cy="420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タイトル 1"/>
          <p:cNvSpPr>
            <a:spLocks noGrp="1"/>
          </p:cNvSpPr>
          <p:nvPr>
            <p:ph type="title"/>
          </p:nvPr>
        </p:nvSpPr>
        <p:spPr>
          <a:xfrm>
            <a:off x="4142652" y="1392140"/>
            <a:ext cx="4283798" cy="490537"/>
          </a:xfrm>
        </p:spPr>
        <p:txBody>
          <a:bodyPr/>
          <a:lstStyle/>
          <a:p>
            <a:pPr algn="ctr"/>
            <a:r>
              <a:rPr lang="en-US" altLang="ja-JP" sz="2000" dirty="0">
                <a:latin typeface="Meiryo UI" panose="020B0604030504040204" pitchFamily="50" charset="-128"/>
                <a:ea typeface="Meiryo UI" panose="020B0604030504040204" pitchFamily="50" charset="-128"/>
              </a:rPr>
              <a:t>Airbus310 cabin crew seat</a:t>
            </a:r>
            <a:endParaRPr lang="ja-JP" altLang="en-US" sz="2000" dirty="0">
              <a:latin typeface="Meiryo UI" panose="020B0604030504040204" pitchFamily="50" charset="-128"/>
              <a:ea typeface="Meiryo UI" panose="020B0604030504040204" pitchFamily="50" charset="-128"/>
            </a:endParaRPr>
          </a:p>
        </p:txBody>
      </p:sp>
      <p:sp>
        <p:nvSpPr>
          <p:cNvPr id="163843" name="スライド番号プレースホルダー 3"/>
          <p:cNvSpPr>
            <a:spLocks noGrp="1"/>
          </p:cNvSpPr>
          <p:nvPr>
            <p:ph type="sldNum" sz="quarter" idx="12"/>
          </p:nvPr>
        </p:nvSpPr>
        <p:spPr bwMode="auto">
          <a:xfrm>
            <a:off x="11690350" y="6492875"/>
            <a:ext cx="5016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F887A639-D440-42AC-B90B-DEF3FA9DD9AF}" type="slidenum">
              <a:rPr lang="ja-JP" altLang="en-US" sz="1200">
                <a:solidFill>
                  <a:srgbClr val="898989"/>
                </a:solidFill>
              </a:rPr>
              <a:pPr>
                <a:spcBef>
                  <a:spcPct val="0"/>
                </a:spcBef>
                <a:buFontTx/>
                <a:buNone/>
              </a:pPr>
              <a:t>20</a:t>
            </a:fld>
            <a:endParaRPr lang="ja-JP" altLang="en-US" sz="1200">
              <a:solidFill>
                <a:srgbClr val="898989"/>
              </a:solidFill>
            </a:endParaRPr>
          </a:p>
        </p:txBody>
      </p:sp>
      <p:sp>
        <p:nvSpPr>
          <p:cNvPr id="163845" name="テキスト ボックス 7"/>
          <p:cNvSpPr txBox="1">
            <a:spLocks noChangeArrowheads="1"/>
          </p:cNvSpPr>
          <p:nvPr/>
        </p:nvSpPr>
        <p:spPr bwMode="auto">
          <a:xfrm>
            <a:off x="-96836" y="6626225"/>
            <a:ext cx="338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a:latin typeface="Meiryo UI" panose="020B0604030504040204" pitchFamily="50" charset="-128"/>
                <a:ea typeface="Meiryo UI" panose="020B0604030504040204" pitchFamily="50" charset="-128"/>
              </a:rPr>
              <a:t>（出典）</a:t>
            </a:r>
            <a:r>
              <a:rPr lang="en-US" altLang="ja-JP" sz="900">
                <a:latin typeface="Meiryo UI" panose="020B0604030504040204" pitchFamily="50" charset="-128"/>
                <a:ea typeface="Meiryo UI" panose="020B0604030504040204" pitchFamily="50" charset="-128"/>
              </a:rPr>
              <a:t>Airbus technical magazine #55,January 2015</a:t>
            </a:r>
            <a:endParaRPr lang="ja-JP" altLang="en-US" sz="900">
              <a:latin typeface="Meiryo UI" panose="020B0604030504040204" pitchFamily="50" charset="-128"/>
              <a:ea typeface="Meiryo UI" panose="020B0604030504040204" pitchFamily="50" charset="-128"/>
            </a:endParaRPr>
          </a:p>
        </p:txBody>
      </p:sp>
      <p:sp>
        <p:nvSpPr>
          <p:cNvPr id="6" name="正方形/長方形 5"/>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★エアバスの造形事例　エアバス</a:t>
            </a:r>
            <a:r>
              <a:rPr lang="en-US" altLang="ja-JP" sz="1600" b="1" dirty="0">
                <a:solidFill>
                  <a:schemeClr val="tx1"/>
                </a:solidFill>
                <a:latin typeface="Meiryo UI" panose="020B0604030504040204" pitchFamily="50" charset="-128"/>
                <a:ea typeface="Meiryo UI" panose="020B0604030504040204" pitchFamily="50" charset="-128"/>
              </a:rPr>
              <a:t>310</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2" name="テキスト ボックス 1"/>
          <p:cNvSpPr txBox="1"/>
          <p:nvPr/>
        </p:nvSpPr>
        <p:spPr>
          <a:xfrm>
            <a:off x="8700381" y="4273235"/>
            <a:ext cx="3174667"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材料は、アルミとスカンジウム（</a:t>
            </a:r>
            <a:r>
              <a:rPr kumimoji="1" lang="en-US" altLang="ja-JP" sz="1600" dirty="0" err="1">
                <a:latin typeface="Meiryo UI" panose="020B0604030504040204" pitchFamily="50" charset="-128"/>
                <a:ea typeface="Meiryo UI" panose="020B0604030504040204" pitchFamily="50" charset="-128"/>
              </a:rPr>
              <a:t>Sc</a:t>
            </a:r>
            <a:r>
              <a:rPr kumimoji="1" lang="ja-JP" altLang="en-US" sz="1600" dirty="0">
                <a:latin typeface="Meiryo UI" panose="020B0604030504040204" pitchFamily="50" charset="-128"/>
                <a:ea typeface="Meiryo UI" panose="020B0604030504040204" pitchFamily="50" charset="-128"/>
              </a:rPr>
              <a:t>）による超軽量・強靭材</a:t>
            </a:r>
          </a:p>
        </p:txBody>
      </p:sp>
      <p:sp>
        <p:nvSpPr>
          <p:cNvPr id="3" name="テキスト ボックス 2"/>
          <p:cNvSpPr txBox="1"/>
          <p:nvPr/>
        </p:nvSpPr>
        <p:spPr>
          <a:xfrm>
            <a:off x="1749862" y="5839226"/>
            <a:ext cx="8692275"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アルミ合金にスカンジウムを極少量混ぜると、超硬アルミ合金に変身</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82574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422180"/>
            <a:ext cx="8267762" cy="4920327"/>
          </a:xfrm>
          <a:prstGeom prst="rect">
            <a:avLst/>
          </a:prstGeom>
        </p:spPr>
      </p:pic>
      <p:pic>
        <p:nvPicPr>
          <p:cNvPr id="5" name="図 4"/>
          <p:cNvPicPr>
            <a:picLocks noChangeAspect="1"/>
          </p:cNvPicPr>
          <p:nvPr/>
        </p:nvPicPr>
        <p:blipFill>
          <a:blip r:embed="rId4"/>
          <a:stretch>
            <a:fillRect/>
          </a:stretch>
        </p:blipFill>
        <p:spPr>
          <a:xfrm>
            <a:off x="8438578" y="3895725"/>
            <a:ext cx="3343275" cy="2962275"/>
          </a:xfrm>
          <a:prstGeom prst="rect">
            <a:avLst/>
          </a:prstGeom>
        </p:spPr>
      </p:pic>
      <p:pic>
        <p:nvPicPr>
          <p:cNvPr id="4" name="図 3"/>
          <p:cNvPicPr>
            <a:picLocks noChangeAspect="1"/>
          </p:cNvPicPr>
          <p:nvPr/>
        </p:nvPicPr>
        <p:blipFill>
          <a:blip r:embed="rId5"/>
          <a:stretch>
            <a:fillRect/>
          </a:stretch>
        </p:blipFill>
        <p:spPr>
          <a:xfrm>
            <a:off x="8392858" y="523875"/>
            <a:ext cx="3676650" cy="3371850"/>
          </a:xfrm>
          <a:prstGeom prst="rect">
            <a:avLst/>
          </a:prstGeom>
        </p:spPr>
      </p:pic>
      <p:sp>
        <p:nvSpPr>
          <p:cNvPr id="7" name="正方形/長方形 6"/>
          <p:cNvSpPr/>
          <p:nvPr/>
        </p:nvSpPr>
        <p:spPr>
          <a:xfrm>
            <a:off x="1053371" y="981773"/>
            <a:ext cx="5157306" cy="369332"/>
          </a:xfrm>
          <a:prstGeom prst="rect">
            <a:avLst/>
          </a:prstGeom>
        </p:spPr>
        <p:txBody>
          <a:bodyPr wrap="square">
            <a:spAutoFit/>
          </a:bodyPr>
          <a:lstStyle/>
          <a:p>
            <a:pPr algn="ctr"/>
            <a:r>
              <a:rPr lang="en-US" altLang="ja-JP" dirty="0">
                <a:latin typeface="Meiryo UI" panose="020B0604030504040204" pitchFamily="50" charset="-128"/>
                <a:ea typeface="Meiryo UI" panose="020B0604030504040204" pitchFamily="50" charset="-128"/>
              </a:rPr>
              <a:t>CMC</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Ceramic Matrix Composites</a:t>
            </a:r>
            <a:r>
              <a:rPr lang="ja-JP" altLang="en-US" dirty="0">
                <a:latin typeface="Meiryo UI" panose="020B0604030504040204" pitchFamily="50" charset="-128"/>
                <a:ea typeface="Meiryo UI" panose="020B0604030504040204" pitchFamily="50" charset="-128"/>
              </a:rPr>
              <a:t>）</a:t>
            </a:r>
            <a:endParaRPr lang="ja-JP" altLang="en-US" dirty="0"/>
          </a:p>
        </p:txBody>
      </p:sp>
      <p:sp>
        <p:nvSpPr>
          <p:cNvPr id="8" name="正方形/長方形 7"/>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9" name="図 3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角丸四角形 9"/>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GE</a:t>
            </a:r>
            <a:r>
              <a:rPr lang="ja-JP" altLang="en-US" sz="1600" b="1" dirty="0">
                <a:solidFill>
                  <a:schemeClr val="tx1"/>
                </a:solidFill>
                <a:latin typeface="Meiryo UI" panose="020B0604030504040204" pitchFamily="50" charset="-128"/>
                <a:ea typeface="Meiryo UI" panose="020B0604030504040204" pitchFamily="50" charset="-128"/>
              </a:rPr>
              <a:t>はセラミックでジェットエンジンを製造する</a:t>
            </a:r>
          </a:p>
        </p:txBody>
      </p:sp>
      <p:sp>
        <p:nvSpPr>
          <p:cNvPr id="11" name="角丸四角形 10"/>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2" name="角丸四角形 11"/>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488897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457915" y="6492875"/>
            <a:ext cx="734085" cy="365125"/>
          </a:xfrm>
        </p:spPr>
        <p:txBody>
          <a:bodyPr/>
          <a:lstStyle/>
          <a:p>
            <a:fld id="{6F8D1931-CE7A-4631-A2FD-F09270C7E571}" type="slidenum">
              <a:rPr kumimoji="1" lang="ja-JP" altLang="en-US" smtClean="0"/>
              <a:t>22</a:t>
            </a:fld>
            <a:endParaRPr kumimoji="1" lang="ja-JP" altLang="en-US" dirty="0"/>
          </a:p>
        </p:txBody>
      </p:sp>
      <p:sp>
        <p:nvSpPr>
          <p:cNvPr id="11" name="正方形/長方形 10"/>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852"/>
            <a:ext cx="926371" cy="92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GE </a:t>
            </a:r>
            <a:r>
              <a:rPr lang="ja-JP" altLang="en-US" sz="1600" b="1" dirty="0">
                <a:solidFill>
                  <a:schemeClr val="tx1"/>
                </a:solidFill>
                <a:latin typeface="Meiryo UI" panose="020B0604030504040204" pitchFamily="50" charset="-128"/>
                <a:ea typeface="Meiryo UI" panose="020B0604030504040204" pitchFamily="50" charset="-128"/>
              </a:rPr>
              <a:t>軍用ヘリコプターエンジンを</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プリンタで製造</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53" y="1012000"/>
            <a:ext cx="10156496" cy="5663437"/>
          </a:xfrm>
          <a:prstGeom prst="rect">
            <a:avLst/>
          </a:prstGeom>
        </p:spPr>
      </p:pic>
      <p:sp>
        <p:nvSpPr>
          <p:cNvPr id="9" name="正方形/長方形 8"/>
          <p:cNvSpPr/>
          <p:nvPr/>
        </p:nvSpPr>
        <p:spPr>
          <a:xfrm>
            <a:off x="5558301" y="1245753"/>
            <a:ext cx="6361556" cy="1815882"/>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プリントコンポーネントやセラミックマトリックス複合材（</a:t>
            </a:r>
            <a:r>
              <a:rPr lang="en-US" altLang="ja-JP" sz="1600" dirty="0">
                <a:latin typeface="Meiryo UI" panose="020B0604030504040204" pitchFamily="50" charset="-128"/>
                <a:ea typeface="Meiryo UI" panose="020B0604030504040204" pitchFamily="50" charset="-128"/>
              </a:rPr>
              <a:t>CMC</a:t>
            </a:r>
            <a:r>
              <a:rPr lang="ja-JP" altLang="en-US" sz="1600" dirty="0">
                <a:latin typeface="Meiryo UI" panose="020B0604030504040204" pitchFamily="50" charset="-128"/>
                <a:ea typeface="Meiryo UI" panose="020B0604030504040204" pitchFamily="50" charset="-128"/>
              </a:rPr>
              <a:t>）によりシンプルで軽量なモジュール設計を実現した</a:t>
            </a:r>
            <a:r>
              <a:rPr lang="en-US" altLang="ja-JP" sz="1600" dirty="0">
                <a:latin typeface="Meiryo UI" panose="020B0604030504040204" pitchFamily="50" charset="-128"/>
                <a:ea typeface="Meiryo UI" panose="020B0604030504040204" pitchFamily="50" charset="-128"/>
              </a:rPr>
              <a:t>T901</a:t>
            </a:r>
            <a:r>
              <a:rPr lang="ja-JP" altLang="en-US" sz="1600" dirty="0">
                <a:latin typeface="Meiryo UI" panose="020B0604030504040204" pitchFamily="50" charset="-128"/>
                <a:ea typeface="Meiryo UI" panose="020B0604030504040204" pitchFamily="50" charset="-128"/>
              </a:rPr>
              <a:t>ターボシャフトエンジンは、高温で砂や塵が飛び散るような過酷環境の戦場でも高度な耐久性と強力なパフォーマンスを発揮。</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また、</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プリント技術によりシンプルなパーツ構成で組みあがられたエンジンは、戦時下でも簡単にエンジンを分解、清掃、修理、再組み立てすることができる効率化を実現。</a:t>
            </a:r>
          </a:p>
        </p:txBody>
      </p:sp>
      <p:sp>
        <p:nvSpPr>
          <p:cNvPr id="10" name="正方形/長方形 9"/>
          <p:cNvSpPr/>
          <p:nvPr/>
        </p:nvSpPr>
        <p:spPr>
          <a:xfrm>
            <a:off x="6096000" y="5781622"/>
            <a:ext cx="6096000" cy="830997"/>
          </a:xfrm>
          <a:prstGeom prst="rect">
            <a:avLst/>
          </a:prstGeom>
        </p:spPr>
        <p:txBody>
          <a:bodyPr>
            <a:spAutoFit/>
          </a:bodyPr>
          <a:lstStyle/>
          <a:p>
            <a:r>
              <a:rPr lang="en-US" altLang="ja-JP" sz="1600" dirty="0">
                <a:latin typeface="Meiryo UI" panose="020B0604030504040204" pitchFamily="50" charset="-128"/>
                <a:ea typeface="Meiryo UI" panose="020B0604030504040204" pitchFamily="50" charset="-128"/>
              </a:rPr>
              <a:t>T901</a:t>
            </a:r>
            <a:r>
              <a:rPr lang="ja-JP" altLang="en-US" sz="1600" dirty="0" err="1">
                <a:latin typeface="Meiryo UI" panose="020B0604030504040204" pitchFamily="50" charset="-128"/>
                <a:ea typeface="Meiryo UI" panose="020B0604030504040204" pitchFamily="50" charset="-128"/>
              </a:rPr>
              <a:t>には</a:t>
            </a:r>
            <a:r>
              <a:rPr lang="ja-JP" altLang="en-US" sz="1600" dirty="0">
                <a:latin typeface="Meiryo UI" panose="020B0604030504040204" pitchFamily="50" charset="-128"/>
                <a:ea typeface="Meiryo UI" panose="020B0604030504040204" pitchFamily="50" charset="-128"/>
              </a:rPr>
              <a:t>最新の診断ツールと予知ツールが搭載されており、ライフサイクルコストの削減と</a:t>
            </a:r>
            <a:r>
              <a:rPr lang="en-US" altLang="ja-JP" sz="1600" dirty="0">
                <a:latin typeface="Meiryo UI" panose="020B0604030504040204" pitchFamily="50" charset="-128"/>
                <a:ea typeface="Meiryo UI" panose="020B0604030504040204" pitchFamily="50" charset="-128"/>
              </a:rPr>
              <a:t>20%</a:t>
            </a:r>
            <a:r>
              <a:rPr lang="ja-JP" altLang="en-US" sz="1600" dirty="0">
                <a:latin typeface="Meiryo UI" panose="020B0604030504040204" pitchFamily="50" charset="-128"/>
                <a:ea typeface="Meiryo UI" panose="020B0604030504040204" pitchFamily="50" charset="-128"/>
              </a:rPr>
              <a:t>の重量軽減に成功し、</a:t>
            </a:r>
            <a:r>
              <a:rPr lang="en-US" altLang="ja-JP" sz="1600" dirty="0">
                <a:latin typeface="Meiryo UI" panose="020B0604030504040204" pitchFamily="50" charset="-128"/>
                <a:ea typeface="Meiryo UI" panose="020B0604030504040204" pitchFamily="50" charset="-128"/>
              </a:rPr>
              <a:t>50</a:t>
            </a:r>
            <a:r>
              <a:rPr lang="ja-JP" altLang="en-US" sz="1600" dirty="0">
                <a:latin typeface="Meiryo UI" panose="020B0604030504040204" pitchFamily="50" charset="-128"/>
                <a:ea typeface="Meiryo UI" panose="020B0604030504040204" pitchFamily="50" charset="-128"/>
              </a:rPr>
              <a:t>％以上のパワー向上と</a:t>
            </a:r>
            <a:r>
              <a:rPr lang="en-US" altLang="ja-JP" sz="1600" dirty="0">
                <a:latin typeface="Meiryo UI" panose="020B0604030504040204" pitchFamily="50" charset="-128"/>
                <a:ea typeface="Meiryo UI" panose="020B0604030504040204" pitchFamily="50" charset="-128"/>
              </a:rPr>
              <a:t>25</a:t>
            </a:r>
            <a:r>
              <a:rPr lang="ja-JP" altLang="en-US" sz="1600" dirty="0">
                <a:latin typeface="Meiryo UI" panose="020B0604030504040204" pitchFamily="50" charset="-128"/>
                <a:ea typeface="Meiryo UI" panose="020B0604030504040204" pitchFamily="50" charset="-128"/>
              </a:rPr>
              <a:t>％以上の燃費向上により、航続距離を</a:t>
            </a:r>
            <a:r>
              <a:rPr lang="en-US" altLang="ja-JP" sz="1600" dirty="0">
                <a:latin typeface="Meiryo UI" panose="020B0604030504040204" pitchFamily="50" charset="-128"/>
                <a:ea typeface="Meiryo UI" panose="020B0604030504040204" pitchFamily="50" charset="-128"/>
              </a:rPr>
              <a:t>161</a:t>
            </a:r>
            <a:r>
              <a:rPr lang="ja-JP" altLang="en-US" sz="1600" dirty="0">
                <a:latin typeface="Meiryo UI" panose="020B0604030504040204" pitchFamily="50" charset="-128"/>
                <a:ea typeface="Meiryo UI" panose="020B0604030504040204" pitchFamily="50" charset="-128"/>
              </a:rPr>
              <a:t>％延長させた。</a:t>
            </a:r>
          </a:p>
        </p:txBody>
      </p:sp>
    </p:spTree>
    <p:extLst>
      <p:ext uri="{BB962C8B-B14F-4D97-AF65-F5344CB8AC3E}">
        <p14:creationId xmlns:p14="http://schemas.microsoft.com/office/powerpoint/2010/main" val="3629827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スライド番号プレースホルダー 3"/>
          <p:cNvSpPr>
            <a:spLocks noGrp="1"/>
          </p:cNvSpPr>
          <p:nvPr>
            <p:ph type="sldNum" sz="quarter" idx="12"/>
          </p:nvPr>
        </p:nvSpPr>
        <p:spPr bwMode="auto">
          <a:xfrm>
            <a:off x="8426450" y="6448426"/>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ED1752CA-48B0-4A4C-A606-B8EAE3C631D7}" type="slidenum">
              <a:rPr lang="ja-JP" altLang="en-US" sz="1200">
                <a:solidFill>
                  <a:srgbClr val="898989"/>
                </a:solidFill>
              </a:rPr>
              <a:pPr>
                <a:spcBef>
                  <a:spcPct val="0"/>
                </a:spcBef>
                <a:buFontTx/>
                <a:buNone/>
              </a:pPr>
              <a:t>23</a:t>
            </a:fld>
            <a:endParaRPr lang="ja-JP" altLang="en-US" sz="1200">
              <a:solidFill>
                <a:srgbClr val="898989"/>
              </a:solidFill>
            </a:endParaRPr>
          </a:p>
        </p:txBody>
      </p:sp>
      <p:sp>
        <p:nvSpPr>
          <p:cNvPr id="134148" name="正方形/長方形 1"/>
          <p:cNvSpPr>
            <a:spLocks noChangeArrowheads="1"/>
          </p:cNvSpPr>
          <p:nvPr/>
        </p:nvSpPr>
        <p:spPr bwMode="auto">
          <a:xfrm>
            <a:off x="5349240" y="1180657"/>
            <a:ext cx="675741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dirty="0">
                <a:latin typeface="Meiryo UI" panose="020B0604030504040204" pitchFamily="50" charset="-128"/>
                <a:ea typeface="Meiryo UI" panose="020B0604030504040204" pitchFamily="50" charset="-128"/>
              </a:rPr>
              <a:t>GE Aviation</a:t>
            </a:r>
            <a:r>
              <a:rPr lang="ja-JP" altLang="en-US" sz="1800" dirty="0">
                <a:latin typeface="Meiryo UI" panose="020B0604030504040204" pitchFamily="50" charset="-128"/>
                <a:ea typeface="Meiryo UI" panose="020B0604030504040204" pitchFamily="50" charset="-128"/>
              </a:rPr>
              <a:t>がアラバマ州の</a:t>
            </a:r>
            <a:r>
              <a:rPr lang="en-US" altLang="ja-JP" sz="1800" dirty="0">
                <a:latin typeface="Meiryo UI" panose="020B0604030504040204" pitchFamily="50" charset="-128"/>
                <a:ea typeface="Meiryo UI" panose="020B0604030504040204" pitchFamily="50" charset="-128"/>
              </a:rPr>
              <a:t>Auburn</a:t>
            </a:r>
            <a:r>
              <a:rPr lang="ja-JP" altLang="en-US" sz="1800" dirty="0">
                <a:latin typeface="Meiryo UI" panose="020B0604030504040204" pitchFamily="50" charset="-128"/>
                <a:ea typeface="Meiryo UI" panose="020B0604030504040204" pitchFamily="50" charset="-128"/>
              </a:rPr>
              <a:t>工場内に業界初となる</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プリンターを使ったジェットエンジン部品の量産施設を設置。</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en-US" altLang="ja-JP" sz="1800" dirty="0">
                <a:latin typeface="Meiryo UI" panose="020B0604030504040204" pitchFamily="50" charset="-128"/>
                <a:ea typeface="Meiryo UI" panose="020B0604030504040204" pitchFamily="50" charset="-128"/>
              </a:rPr>
              <a:t>GE Aviation</a:t>
            </a:r>
            <a:r>
              <a:rPr lang="ja-JP" altLang="en-US" sz="1800" dirty="0">
                <a:latin typeface="Meiryo UI" panose="020B0604030504040204" pitchFamily="50" charset="-128"/>
                <a:ea typeface="Meiryo UI" panose="020B0604030504040204" pitchFamily="50" charset="-128"/>
              </a:rPr>
              <a:t>は、ドイツの</a:t>
            </a:r>
            <a:r>
              <a:rPr lang="en-US" altLang="ja-JP" sz="1800" dirty="0">
                <a:latin typeface="Meiryo UI" panose="020B0604030504040204" pitchFamily="50" charset="-128"/>
                <a:ea typeface="Meiryo UI" panose="020B0604030504040204" pitchFamily="50" charset="-128"/>
              </a:rPr>
              <a:t>EOS</a:t>
            </a:r>
            <a:r>
              <a:rPr lang="ja-JP" altLang="en-US" sz="1800" dirty="0">
                <a:latin typeface="Meiryo UI" panose="020B0604030504040204" pitchFamily="50" charset="-128"/>
                <a:ea typeface="Meiryo UI" panose="020B0604030504040204" pitchFamily="50" charset="-128"/>
              </a:rPr>
              <a:t>社から</a:t>
            </a:r>
            <a:r>
              <a:rPr lang="en-US" altLang="ja-JP" sz="1800" dirty="0">
                <a:latin typeface="Meiryo UI" panose="020B0604030504040204" pitchFamily="50" charset="-128"/>
                <a:ea typeface="Meiryo UI" panose="020B0604030504040204" pitchFamily="50" charset="-128"/>
              </a:rPr>
              <a:t>50</a:t>
            </a:r>
            <a:r>
              <a:rPr lang="ja-JP" altLang="en-US" sz="1800" dirty="0">
                <a:latin typeface="Meiryo UI" panose="020B0604030504040204" pitchFamily="50" charset="-128"/>
                <a:ea typeface="Meiryo UI" panose="020B0604030504040204" pitchFamily="50" charset="-128"/>
              </a:rPr>
              <a:t>台のレーザー焼結型</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プリンタ装置を購入している。</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en-US" altLang="ja-JP" sz="1800" dirty="0">
                <a:latin typeface="Meiryo UI" panose="020B0604030504040204" pitchFamily="50" charset="-128"/>
                <a:ea typeface="Meiryo UI" panose="020B0604030504040204" pitchFamily="50" charset="-128"/>
              </a:rPr>
              <a:t>GE Aviation</a:t>
            </a:r>
            <a:r>
              <a:rPr lang="ja-JP" altLang="en-US" sz="1800" dirty="0">
                <a:latin typeface="Meiryo UI" panose="020B0604030504040204" pitchFamily="50" charset="-128"/>
                <a:ea typeface="Meiryo UI" panose="020B0604030504040204" pitchFamily="50" charset="-128"/>
              </a:rPr>
              <a:t>は、</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プリンターでジェットエンジン用の燃料ノズルを、年間</a:t>
            </a:r>
            <a:r>
              <a:rPr lang="en-US" altLang="ja-JP" sz="1800" dirty="0">
                <a:latin typeface="Meiryo UI" panose="020B0604030504040204" pitchFamily="50" charset="-128"/>
                <a:ea typeface="Meiryo UI" panose="020B0604030504040204" pitchFamily="50" charset="-128"/>
              </a:rPr>
              <a:t>1,000</a:t>
            </a:r>
            <a:r>
              <a:rPr lang="ja-JP" altLang="en-US" sz="1800" dirty="0">
                <a:latin typeface="Meiryo UI" panose="020B0604030504040204" pitchFamily="50" charset="-128"/>
                <a:ea typeface="Meiryo UI" panose="020B0604030504040204" pitchFamily="50" charset="-128"/>
              </a:rPr>
              <a:t>個生産し、徐々に生産量を拡大させていく計画で、</a:t>
            </a:r>
            <a:r>
              <a:rPr lang="en-US" altLang="ja-JP" sz="1800" dirty="0">
                <a:latin typeface="Meiryo UI" panose="020B0604030504040204" pitchFamily="50" charset="-128"/>
                <a:ea typeface="Meiryo UI" panose="020B0604030504040204" pitchFamily="50" charset="-128"/>
              </a:rPr>
              <a:t>5</a:t>
            </a:r>
            <a:r>
              <a:rPr lang="ja-JP" altLang="en-US" sz="1800" dirty="0">
                <a:latin typeface="Meiryo UI" panose="020B0604030504040204" pitchFamily="50" charset="-128"/>
                <a:ea typeface="Meiryo UI" panose="020B0604030504040204" pitchFamily="50" charset="-128"/>
              </a:rPr>
              <a:t>年以内をメドに生産量を年間</a:t>
            </a:r>
            <a:r>
              <a:rPr lang="en-US" altLang="ja-JP" sz="1800" dirty="0">
                <a:latin typeface="Meiryo UI" panose="020B0604030504040204" pitchFamily="50" charset="-128"/>
                <a:ea typeface="Meiryo UI" panose="020B0604030504040204" pitchFamily="50" charset="-128"/>
              </a:rPr>
              <a:t>40,000</a:t>
            </a:r>
            <a:r>
              <a:rPr lang="ja-JP" altLang="en-US" sz="1800" dirty="0">
                <a:latin typeface="Meiryo UI" panose="020B0604030504040204" pitchFamily="50" charset="-128"/>
                <a:ea typeface="Meiryo UI" panose="020B0604030504040204" pitchFamily="50" charset="-128"/>
              </a:rPr>
              <a:t>個超に拡大させる予定。</a:t>
            </a:r>
          </a:p>
        </p:txBody>
      </p:sp>
      <p:sp>
        <p:nvSpPr>
          <p:cNvPr id="134151" name="テキスト ボックス 4"/>
          <p:cNvSpPr txBox="1">
            <a:spLocks noChangeArrowheads="1"/>
          </p:cNvSpPr>
          <p:nvPr/>
        </p:nvSpPr>
        <p:spPr bwMode="auto">
          <a:xfrm>
            <a:off x="5428900" y="4092791"/>
            <a:ext cx="659809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marL="285750" indent="-285750">
              <a:spcBef>
                <a:spcPct val="0"/>
              </a:spcBef>
              <a:buFont typeface="Wingdings" panose="05000000000000000000" pitchFamily="2" charset="2"/>
              <a:buChar char="Ø"/>
            </a:pPr>
            <a:r>
              <a:rPr lang="en-US" altLang="ja-JP" sz="1800" dirty="0">
                <a:latin typeface="Meiryo UI" panose="020B0604030504040204" pitchFamily="50" charset="-128"/>
                <a:ea typeface="Meiryo UI" panose="020B0604030504040204" pitchFamily="50" charset="-128"/>
              </a:rPr>
              <a:t>GE</a:t>
            </a:r>
            <a:r>
              <a:rPr lang="ja-JP" altLang="en-US" sz="1800" dirty="0">
                <a:latin typeface="Meiryo UI" panose="020B0604030504040204" pitchFamily="50" charset="-128"/>
                <a:ea typeface="Meiryo UI" panose="020B0604030504040204" pitchFamily="50" charset="-128"/>
              </a:rPr>
              <a:t>は、</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プリンタでの製造を本格化する為、企業買収を実施。</a:t>
            </a: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r>
              <a:rPr lang="ja-JP" altLang="en-US" sz="1800" dirty="0">
                <a:latin typeface="Meiryo UI" panose="020B0604030504040204" pitchFamily="50" charset="-128"/>
                <a:ea typeface="Meiryo UI" panose="020B0604030504040204" pitchFamily="50" charset="-128"/>
              </a:rPr>
              <a:t>世界最大の</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プリンタサービス会社「</a:t>
            </a:r>
            <a:r>
              <a:rPr lang="en-US" altLang="ja-JP" sz="1800" dirty="0">
                <a:latin typeface="Meiryo UI" panose="020B0604030504040204" pitchFamily="50" charset="-128"/>
                <a:ea typeface="Meiryo UI" panose="020B0604030504040204" pitchFamily="50" charset="-128"/>
              </a:rPr>
              <a:t>Morris Tech</a:t>
            </a:r>
            <a:r>
              <a:rPr lang="ja-JP" altLang="en-US" sz="1800" dirty="0">
                <a:latin typeface="Meiryo UI" panose="020B0604030504040204" pitchFamily="50" charset="-128"/>
                <a:ea typeface="Meiryo UI" panose="020B0604030504040204" pitchFamily="50" charset="-128"/>
              </a:rPr>
              <a:t>社」を買収。</a:t>
            </a: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プリンタでチタン・アルミブレードを開発している航空部品メーカー</a:t>
            </a:r>
            <a:r>
              <a:rPr lang="en-US" altLang="ja-JP" sz="1800" dirty="0">
                <a:latin typeface="Meiryo UI" panose="020B0604030504040204" pitchFamily="50" charset="-128"/>
                <a:ea typeface="Meiryo UI" panose="020B0604030504040204" pitchFamily="50" charset="-128"/>
              </a:rPr>
              <a:t>AVIO</a:t>
            </a:r>
            <a:r>
              <a:rPr lang="ja-JP" altLang="en-US" sz="1800" dirty="0">
                <a:latin typeface="Meiryo UI" panose="020B0604030504040204" pitchFamily="50" charset="-128"/>
                <a:ea typeface="Meiryo UI" panose="020B0604030504040204" pitchFamily="50" charset="-128"/>
              </a:rPr>
              <a:t>社を買収。</a:t>
            </a: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07" y="1028406"/>
            <a:ext cx="4579183" cy="5721712"/>
          </a:xfrm>
          <a:prstGeom prst="rect">
            <a:avLst/>
          </a:prstGeom>
        </p:spPr>
      </p:pic>
      <p:sp>
        <p:nvSpPr>
          <p:cNvPr id="134150" name="テキスト ボックス 2"/>
          <p:cNvSpPr txBox="1">
            <a:spLocks noChangeArrowheads="1"/>
          </p:cNvSpPr>
          <p:nvPr/>
        </p:nvSpPr>
        <p:spPr bwMode="auto">
          <a:xfrm>
            <a:off x="723236" y="1193433"/>
            <a:ext cx="2087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solidFill>
                  <a:schemeClr val="bg1"/>
                </a:solidFill>
                <a:latin typeface="Meiryo UI" panose="020B0604030504040204" pitchFamily="50" charset="-128"/>
                <a:ea typeface="Meiryo UI" panose="020B0604030504040204" pitchFamily="50" charset="-128"/>
              </a:rPr>
              <a:t>一体型燃料噴射ノズル</a:t>
            </a:r>
          </a:p>
        </p:txBody>
      </p:sp>
      <p:sp>
        <p:nvSpPr>
          <p:cNvPr id="9" name="正方形/長方形 8"/>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0"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角丸四角形 10"/>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GE Aviation</a:t>
            </a:r>
            <a:r>
              <a:rPr lang="ja-JP" altLang="en-US" sz="1600" b="1" dirty="0">
                <a:solidFill>
                  <a:schemeClr val="tx1"/>
                </a:solidFill>
                <a:latin typeface="Meiryo UI" panose="020B0604030504040204" pitchFamily="50" charset="-128"/>
                <a:ea typeface="Meiryo UI" panose="020B0604030504040204" pitchFamily="50" charset="-128"/>
              </a:rPr>
              <a:t>　ジェット燃料噴射ノズル</a:t>
            </a:r>
          </a:p>
        </p:txBody>
      </p:sp>
      <p:sp>
        <p:nvSpPr>
          <p:cNvPr id="12" name="角丸四角形 11"/>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3" name="角丸四角形 12"/>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066429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スライド番号プレースホルダー 3"/>
          <p:cNvSpPr>
            <a:spLocks noGrp="1"/>
          </p:cNvSpPr>
          <p:nvPr>
            <p:ph type="sldNum" sz="quarter" idx="12"/>
          </p:nvPr>
        </p:nvSpPr>
        <p:spPr bwMode="auto">
          <a:xfrm>
            <a:off x="8426450" y="6448426"/>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AC3A6E3B-A898-454D-97CA-05F5CEC960A0}" type="slidenum">
              <a:rPr lang="ja-JP" altLang="en-US" sz="1200">
                <a:solidFill>
                  <a:srgbClr val="898989"/>
                </a:solidFill>
              </a:rPr>
              <a:pPr>
                <a:spcBef>
                  <a:spcPct val="0"/>
                </a:spcBef>
                <a:buFontTx/>
                <a:buNone/>
              </a:pPr>
              <a:t>24</a:t>
            </a:fld>
            <a:endParaRPr lang="ja-JP" altLang="en-US" sz="1200">
              <a:solidFill>
                <a:srgbClr val="898989"/>
              </a:solidFill>
            </a:endParaRPr>
          </a:p>
        </p:txBody>
      </p:sp>
      <p:pic>
        <p:nvPicPr>
          <p:cNvPr id="184324" name="Picture 2" descr="GT_portfolio_folie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765175"/>
            <a:ext cx="784860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正方形/長方形 5"/>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★タービンブレード</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223660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タイトル 1"/>
          <p:cNvSpPr>
            <a:spLocks noGrp="1"/>
          </p:cNvSpPr>
          <p:nvPr>
            <p:ph type="title"/>
          </p:nvPr>
        </p:nvSpPr>
        <p:spPr>
          <a:xfrm>
            <a:off x="1365564" y="739580"/>
            <a:ext cx="8229600" cy="490537"/>
          </a:xfrm>
        </p:spPr>
        <p:txBody>
          <a:bodyPr>
            <a:normAutofit/>
          </a:bodyPr>
          <a:lstStyle/>
          <a:p>
            <a:pPr algn="ctr"/>
            <a:r>
              <a:rPr lang="en-US" altLang="ja-JP" sz="1600" dirty="0">
                <a:latin typeface="Meiryo UI" panose="020B0604030504040204" pitchFamily="50" charset="-128"/>
                <a:ea typeface="Meiryo UI" panose="020B0604030504040204" pitchFamily="50" charset="-128"/>
              </a:rPr>
              <a:t>GE</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Aviation</a:t>
            </a:r>
            <a:r>
              <a:rPr lang="ja-JP" altLang="en-US" sz="1600" dirty="0">
                <a:latin typeface="Meiryo UI" panose="020B0604030504040204" pitchFamily="50" charset="-128"/>
                <a:ea typeface="Meiryo UI" panose="020B0604030504040204" pitchFamily="50" charset="-128"/>
              </a:rPr>
              <a:t>が買収した</a:t>
            </a:r>
            <a:r>
              <a:rPr lang="en-US" altLang="ja-JP" sz="1600" dirty="0">
                <a:latin typeface="Meiryo UI" panose="020B0604030504040204" pitchFamily="50" charset="-128"/>
                <a:ea typeface="Meiryo UI" panose="020B0604030504040204" pitchFamily="50" charset="-128"/>
              </a:rPr>
              <a:t>Morris Tech</a:t>
            </a:r>
            <a:r>
              <a:rPr lang="ja-JP" altLang="en-US" sz="1600" dirty="0">
                <a:latin typeface="Meiryo UI" panose="020B0604030504040204" pitchFamily="50" charset="-128"/>
                <a:ea typeface="Meiryo UI" panose="020B0604030504040204" pitchFamily="50" charset="-128"/>
              </a:rPr>
              <a:t>社の作製事例</a:t>
            </a:r>
          </a:p>
        </p:txBody>
      </p:sp>
      <p:sp>
        <p:nvSpPr>
          <p:cNvPr id="180227" name="スライド番号プレースホルダー 3"/>
          <p:cNvSpPr>
            <a:spLocks noGrp="1"/>
          </p:cNvSpPr>
          <p:nvPr>
            <p:ph type="sldNum" sz="quarter" idx="12"/>
          </p:nvPr>
        </p:nvSpPr>
        <p:spPr bwMode="auto">
          <a:xfrm>
            <a:off x="11363350" y="6507163"/>
            <a:ext cx="8001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059D0404-FF31-4017-9D97-54530EF92005}" type="slidenum">
              <a:rPr lang="ja-JP" altLang="en-US" sz="1200">
                <a:solidFill>
                  <a:srgbClr val="898989"/>
                </a:solidFill>
              </a:rPr>
              <a:pPr>
                <a:spcBef>
                  <a:spcPct val="0"/>
                </a:spcBef>
                <a:buFontTx/>
                <a:buNone/>
              </a:pPr>
              <a:t>25</a:t>
            </a:fld>
            <a:endParaRPr lang="ja-JP" altLang="en-US" sz="1200">
              <a:solidFill>
                <a:srgbClr val="898989"/>
              </a:solidFill>
            </a:endParaRPr>
          </a:p>
        </p:txBody>
      </p:sp>
      <p:pic>
        <p:nvPicPr>
          <p:cNvPr id="180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557338"/>
            <a:ext cx="2800350" cy="20574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0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371" y="3789363"/>
            <a:ext cx="4112354" cy="2719274"/>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0230" name="テキスト ボックス 1"/>
          <p:cNvSpPr txBox="1">
            <a:spLocks noChangeArrowheads="1"/>
          </p:cNvSpPr>
          <p:nvPr/>
        </p:nvSpPr>
        <p:spPr bwMode="auto">
          <a:xfrm>
            <a:off x="2102279" y="6173984"/>
            <a:ext cx="17605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タービンブレード</a:t>
            </a:r>
          </a:p>
        </p:txBody>
      </p:sp>
      <p:pic>
        <p:nvPicPr>
          <p:cNvPr id="18023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1204913"/>
            <a:ext cx="2160588" cy="34528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023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4870451"/>
            <a:ext cx="4095750" cy="18192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023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431" y="1674813"/>
            <a:ext cx="1714500" cy="8096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0234" name="テキスト ボックス 13"/>
          <p:cNvSpPr txBox="1">
            <a:spLocks noChangeArrowheads="1"/>
          </p:cNvSpPr>
          <p:nvPr/>
        </p:nvSpPr>
        <p:spPr bwMode="auto">
          <a:xfrm>
            <a:off x="8543925" y="4251325"/>
            <a:ext cx="1760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800" dirty="0">
                <a:latin typeface="Meiryo UI" panose="020B0604030504040204" pitchFamily="50" charset="-128"/>
                <a:ea typeface="Meiryo UI" panose="020B0604030504040204" pitchFamily="50" charset="-128"/>
              </a:rPr>
              <a:t>燃料噴射装置</a:t>
            </a:r>
          </a:p>
        </p:txBody>
      </p:sp>
      <p:sp>
        <p:nvSpPr>
          <p:cNvPr id="11" name="正方形/長方形 10"/>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2" name="図 3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GE</a:t>
            </a:r>
            <a:r>
              <a:rPr lang="ja-JP" altLang="en-US" sz="1600" b="1" dirty="0">
                <a:solidFill>
                  <a:schemeClr val="tx1"/>
                </a:solidFill>
                <a:latin typeface="Meiryo UI" panose="020B0604030504040204" pitchFamily="50" charset="-128"/>
                <a:ea typeface="Meiryo UI" panose="020B0604030504040204" pitchFamily="50" charset="-128"/>
              </a:rPr>
              <a:t>はモリス社を買収</a:t>
            </a:r>
          </a:p>
        </p:txBody>
      </p:sp>
      <p:sp>
        <p:nvSpPr>
          <p:cNvPr id="14" name="角丸四角形 13"/>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5" name="角丸四角形 14"/>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4205723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3"/>
          <p:cNvSpPr/>
          <p:nvPr/>
        </p:nvSpPr>
        <p:spPr>
          <a:xfrm>
            <a:off x="1817688" y="1468438"/>
            <a:ext cx="8356600" cy="25400"/>
          </a:xfrm>
          <a:custGeom>
            <a:avLst/>
            <a:gdLst>
              <a:gd name="connsiteX0" fmla="*/ 6350 w 8356472"/>
              <a:gd name="connsiteY0" fmla="*/ 6350 h 25400"/>
              <a:gd name="connsiteX1" fmla="*/ 8350123 w 8356472"/>
              <a:gd name="connsiteY1" fmla="*/ 6350 h 25400"/>
            </a:gdLst>
            <a:ahLst/>
            <a:cxnLst>
              <a:cxn ang="0">
                <a:pos x="connsiteX0" y="connsiteY0"/>
              </a:cxn>
              <a:cxn ang="1">
                <a:pos x="connsiteX1" y="connsiteY1"/>
              </a:cxn>
            </a:cxnLst>
            <a:rect l="l" t="t" r="r" b="b"/>
            <a:pathLst>
              <a:path w="8356472" h="25400">
                <a:moveTo>
                  <a:pt x="6350" y="6350"/>
                </a:moveTo>
                <a:lnTo>
                  <a:pt x="8350123" y="6350"/>
                </a:lnTo>
              </a:path>
            </a:pathLst>
          </a:custGeom>
          <a:ln w="12700">
            <a:solidFill>
              <a:srgbClr val="00B0F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eiryo UI" panose="020B0604030504040204" pitchFamily="50" charset="-128"/>
              <a:ea typeface="Meiryo UI" panose="020B0604030504040204" pitchFamily="50" charset="-128"/>
            </a:endParaRPr>
          </a:p>
        </p:txBody>
      </p:sp>
      <p:sp>
        <p:nvSpPr>
          <p:cNvPr id="17" name="Freeform 3"/>
          <p:cNvSpPr/>
          <p:nvPr/>
        </p:nvSpPr>
        <p:spPr>
          <a:xfrm>
            <a:off x="1849439" y="3911600"/>
            <a:ext cx="8358187" cy="25400"/>
          </a:xfrm>
          <a:custGeom>
            <a:avLst/>
            <a:gdLst>
              <a:gd name="connsiteX0" fmla="*/ 6350 w 8358123"/>
              <a:gd name="connsiteY0" fmla="*/ 6350 h 25400"/>
              <a:gd name="connsiteX1" fmla="*/ 8351774 w 8358123"/>
              <a:gd name="connsiteY1" fmla="*/ 6350 h 25400"/>
            </a:gdLst>
            <a:ahLst/>
            <a:cxnLst>
              <a:cxn ang="0">
                <a:pos x="connsiteX0" y="connsiteY0"/>
              </a:cxn>
              <a:cxn ang="1">
                <a:pos x="connsiteX1" y="connsiteY1"/>
              </a:cxn>
            </a:cxnLst>
            <a:rect l="l" t="t" r="r" b="b"/>
            <a:pathLst>
              <a:path w="8358123" h="25400">
                <a:moveTo>
                  <a:pt x="6350" y="6350"/>
                </a:moveTo>
                <a:lnTo>
                  <a:pt x="8351774" y="6350"/>
                </a:lnTo>
              </a:path>
            </a:pathLst>
          </a:custGeom>
          <a:ln w="12700">
            <a:solidFill>
              <a:srgbClr val="00B0F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eiryo UI" panose="020B0604030504040204" pitchFamily="50" charset="-128"/>
              <a:ea typeface="Meiryo UI" panose="020B0604030504040204" pitchFamily="50" charset="-128"/>
            </a:endParaRPr>
          </a:p>
        </p:txBody>
      </p:sp>
      <p:pic>
        <p:nvPicPr>
          <p:cNvPr id="18330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11176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1574800"/>
            <a:ext cx="21209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3975100"/>
            <a:ext cx="30607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700" y="1028700"/>
            <a:ext cx="168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8600" y="1854200"/>
            <a:ext cx="21463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3500" y="1854200"/>
            <a:ext cx="13843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62400"/>
            <a:ext cx="51689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8" name="TextBox 1"/>
          <p:cNvSpPr txBox="1">
            <a:spLocks noChangeArrowheads="1"/>
          </p:cNvSpPr>
          <p:nvPr/>
        </p:nvSpPr>
        <p:spPr bwMode="auto">
          <a:xfrm>
            <a:off x="3949701" y="1600201"/>
            <a:ext cx="2517775"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778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778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778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778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778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778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778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778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778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600"/>
              </a:lnSpc>
              <a:spcBef>
                <a:spcPct val="0"/>
              </a:spcBef>
              <a:buNone/>
            </a:pPr>
            <a:r>
              <a:rPr lang="en-US" altLang="zh-CN" sz="1300">
                <a:solidFill>
                  <a:srgbClr val="0745AB"/>
                </a:solidFill>
                <a:latin typeface="Meiryo UI" panose="020B0604030504040204" pitchFamily="50" charset="-128"/>
                <a:ea typeface="Meiryo UI" panose="020B0604030504040204" pitchFamily="50" charset="-128"/>
                <a:cs typeface="Times New Roman" panose="02020603050405020304" pitchFamily="18" charset="0"/>
              </a:rPr>
              <a:t>•</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Established</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in</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2004</a:t>
            </a:r>
          </a:p>
          <a:p>
            <a:pPr>
              <a:lnSpc>
                <a:spcPts val="2000"/>
              </a:lnSpc>
              <a:spcBef>
                <a:spcPct val="0"/>
              </a:spcBef>
              <a:buNone/>
            </a:pPr>
            <a:r>
              <a:rPr lang="en-US" altLang="zh-CN" sz="1300">
                <a:solidFill>
                  <a:srgbClr val="0745AB"/>
                </a:solidFill>
                <a:latin typeface="Meiryo UI" panose="020B0604030504040204" pitchFamily="50" charset="-128"/>
                <a:ea typeface="Meiryo UI" panose="020B0604030504040204" pitchFamily="50" charset="-128"/>
                <a:cs typeface="Times New Roman" panose="02020603050405020304" pitchFamily="18" charset="0"/>
              </a:rPr>
              <a:t>•</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10</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years</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of</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R&amp;D/prod.</a:t>
            </a:r>
          </a:p>
          <a:p>
            <a:pPr>
              <a:lnSpc>
                <a:spcPts val="1500"/>
              </a:lnSpc>
              <a:spcBef>
                <a:spcPct val="0"/>
              </a:spcBef>
              <a:buNone/>
            </a:pP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experience</a:t>
            </a:r>
          </a:p>
          <a:p>
            <a:pPr>
              <a:lnSpc>
                <a:spcPts val="1900"/>
              </a:lnSpc>
              <a:spcBef>
                <a:spcPct val="0"/>
              </a:spcBef>
              <a:buNone/>
            </a:pPr>
            <a:r>
              <a:rPr lang="en-US" altLang="zh-CN" sz="1300">
                <a:solidFill>
                  <a:srgbClr val="0745AB"/>
                </a:solidFill>
                <a:latin typeface="Meiryo UI" panose="020B0604030504040204" pitchFamily="50" charset="-128"/>
                <a:ea typeface="Meiryo UI" panose="020B0604030504040204" pitchFamily="50" charset="-128"/>
                <a:cs typeface="Times New Roman" panose="02020603050405020304" pitchFamily="18" charset="0"/>
              </a:rPr>
              <a:t>•</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New</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plant</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in</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2013</a:t>
            </a:r>
          </a:p>
          <a:p>
            <a:pPr>
              <a:lnSpc>
                <a:spcPts val="1900"/>
              </a:lnSpc>
              <a:spcBef>
                <a:spcPct val="0"/>
              </a:spcBef>
              <a:buNone/>
            </a:pPr>
            <a:r>
              <a:rPr lang="ja-JP" altLang="en-US"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(12,000</a:t>
            </a: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sqft</a:t>
            </a:r>
          </a:p>
          <a:p>
            <a:pPr>
              <a:lnSpc>
                <a:spcPts val="1500"/>
              </a:lnSpc>
              <a:spcBef>
                <a:spcPct val="0"/>
              </a:spcBef>
              <a:buNone/>
            </a:pPr>
            <a:r>
              <a:rPr lang="en-US" altLang="zh-CN" sz="1300">
                <a:latin typeface="Meiryo UI" panose="020B0604030504040204" pitchFamily="50" charset="-128"/>
                <a:ea typeface="Meiryo UI" panose="020B0604030504040204" pitchFamily="50" charset="-128"/>
                <a:cs typeface="Times New Roman" panose="02020603050405020304" pitchFamily="18" charset="0"/>
              </a:rPr>
              <a:t>	</a:t>
            </a:r>
            <a:r>
              <a:rPr lang="en-US" altLang="zh-CN" sz="1300">
                <a:solidFill>
                  <a:srgbClr val="0745AB"/>
                </a:solidFill>
                <a:latin typeface="Meiryo UI" panose="020B0604030504040204" pitchFamily="50" charset="-128"/>
                <a:ea typeface="Meiryo UI" panose="020B0604030504040204" pitchFamily="50" charset="-128"/>
                <a:cs typeface="Calibri" panose="020F0502020204030204" pitchFamily="34" charset="0"/>
              </a:rPr>
              <a:t>+</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growth</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potential</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of</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2x)</a:t>
            </a:r>
          </a:p>
          <a:p>
            <a:pPr>
              <a:lnSpc>
                <a:spcPts val="2000"/>
              </a:lnSpc>
              <a:spcBef>
                <a:spcPct val="0"/>
              </a:spcBef>
              <a:buNone/>
            </a:pPr>
            <a:r>
              <a:rPr lang="en-US" altLang="zh-CN" sz="1300">
                <a:solidFill>
                  <a:srgbClr val="0745AB"/>
                </a:solidFill>
                <a:latin typeface="Meiryo UI" panose="020B0604030504040204" pitchFamily="50" charset="-128"/>
                <a:ea typeface="Meiryo UI" panose="020B0604030504040204" pitchFamily="50" charset="-128"/>
              </a:rPr>
              <a:t>•</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Technical</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Lab</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(chemical,</a:t>
            </a:r>
          </a:p>
          <a:p>
            <a:pPr>
              <a:lnSpc>
                <a:spcPts val="1500"/>
              </a:lnSpc>
              <a:spcBef>
                <a:spcPct val="0"/>
              </a:spcBef>
              <a:buNone/>
            </a:pP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Laser</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Scan)</a:t>
            </a:r>
          </a:p>
          <a:p>
            <a:pPr>
              <a:lnSpc>
                <a:spcPts val="2000"/>
              </a:lnSpc>
              <a:spcBef>
                <a:spcPct val="0"/>
              </a:spcBef>
              <a:buNone/>
            </a:pPr>
            <a:r>
              <a:rPr lang="en-US" altLang="zh-CN" sz="1300">
                <a:solidFill>
                  <a:srgbClr val="0745AB"/>
                </a:solidFill>
                <a:latin typeface="Meiryo UI" panose="020B0604030504040204" pitchFamily="50" charset="-128"/>
                <a:ea typeface="Meiryo UI" panose="020B0604030504040204" pitchFamily="50" charset="-128"/>
              </a:rPr>
              <a:t>•</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Gas</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Atomization</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for</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powder</a:t>
            </a:r>
          </a:p>
          <a:p>
            <a:pPr>
              <a:lnSpc>
                <a:spcPts val="1500"/>
              </a:lnSpc>
              <a:spcBef>
                <a:spcPct val="0"/>
              </a:spcBef>
              <a:buNone/>
            </a:pP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production</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(Q1</a:t>
            </a:r>
            <a:r>
              <a:rPr lang="en-US" altLang="zh-CN" sz="1300">
                <a:latin typeface="Meiryo UI" panose="020B0604030504040204" pitchFamily="50" charset="-128"/>
                <a:ea typeface="Meiryo UI" panose="020B0604030504040204" pitchFamily="50" charset="-128"/>
              </a:rPr>
              <a:t> </a:t>
            </a:r>
            <a:r>
              <a:rPr lang="en-US" altLang="zh-CN" sz="1300">
                <a:solidFill>
                  <a:srgbClr val="0745AB"/>
                </a:solidFill>
                <a:latin typeface="Meiryo UI" panose="020B0604030504040204" pitchFamily="50" charset="-128"/>
                <a:ea typeface="Meiryo UI" panose="020B0604030504040204" pitchFamily="50" charset="-128"/>
              </a:rPr>
              <a:t>2015)</a:t>
            </a:r>
          </a:p>
        </p:txBody>
      </p:sp>
      <p:sp>
        <p:nvSpPr>
          <p:cNvPr id="27" name="TextBox 1"/>
          <p:cNvSpPr txBox="1"/>
          <p:nvPr/>
        </p:nvSpPr>
        <p:spPr>
          <a:xfrm>
            <a:off x="6540501" y="1574800"/>
            <a:ext cx="2555875" cy="2058988"/>
          </a:xfrm>
          <a:prstGeom prst="rect">
            <a:avLst/>
          </a:prstGeom>
          <a:noFill/>
        </p:spPr>
        <p:txBody>
          <a:bodyPr wrap="none" lIns="0" tIns="0" rIns="0">
            <a:spAutoFit/>
          </a:bodyPr>
          <a:lstStyle/>
          <a:p>
            <a:pPr>
              <a:lnSpc>
                <a:spcPts val="2000"/>
              </a:lnSpc>
              <a:tabLst>
                <a:tab pos="63500" algn="l"/>
              </a:tabLst>
              <a:defRPr/>
            </a:pPr>
            <a:r>
              <a:rPr lang="en-US" altLang="zh-CN" dirty="0">
                <a:latin typeface="Meiryo UI" panose="020B0604030504040204" pitchFamily="50" charset="-128"/>
                <a:ea typeface="Meiryo UI" panose="020B0604030504040204" pitchFamily="50" charset="-128"/>
              </a:rPr>
              <a:t>	</a:t>
            </a:r>
            <a:r>
              <a:rPr lang="en-US" altLang="zh-CN" dirty="0">
                <a:solidFill>
                  <a:srgbClr val="00B0F0"/>
                </a:solidFill>
                <a:latin typeface="Meiryo UI" panose="020B0604030504040204" pitchFamily="50" charset="-128"/>
                <a:ea typeface="Meiryo UI" panose="020B0604030504040204" pitchFamily="50" charset="-128"/>
                <a:cs typeface="Calibri" pitchFamily="18" charset="0"/>
              </a:rPr>
              <a:t>Key</a:t>
            </a:r>
            <a:r>
              <a:rPr lang="en-US" altLang="zh-CN" dirty="0">
                <a:latin typeface="Meiryo UI" panose="020B0604030504040204" pitchFamily="50" charset="-128"/>
                <a:ea typeface="Meiryo UI" panose="020B0604030504040204" pitchFamily="50" charset="-128"/>
                <a:cs typeface="Times New Roman" pitchFamily="18" charset="0"/>
              </a:rPr>
              <a:t> </a:t>
            </a:r>
            <a:r>
              <a:rPr lang="en-US" altLang="zh-CN" dirty="0">
                <a:solidFill>
                  <a:srgbClr val="00B0F0"/>
                </a:solidFill>
                <a:latin typeface="Meiryo UI" panose="020B0604030504040204" pitchFamily="50" charset="-128"/>
                <a:ea typeface="Meiryo UI" panose="020B0604030504040204" pitchFamily="50" charset="-128"/>
                <a:cs typeface="Calibri" pitchFamily="18" charset="0"/>
              </a:rPr>
              <a:t>technologies</a:t>
            </a: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endParaRPr>
          </a:p>
          <a:p>
            <a:pPr>
              <a:lnSpc>
                <a:spcPts val="1700"/>
              </a:lnSpc>
              <a:tabLst>
                <a:tab pos="63500" algn="l"/>
              </a:tabLst>
              <a:defRPr/>
            </a:pPr>
            <a:r>
              <a:rPr lang="en-US" altLang="zh-CN" sz="1403" dirty="0">
                <a:solidFill>
                  <a:srgbClr val="0745AB"/>
                </a:solidFill>
                <a:latin typeface="Meiryo UI" panose="020B0604030504040204" pitchFamily="50" charset="-128"/>
                <a:ea typeface="Meiryo UI" panose="020B0604030504040204" pitchFamily="50" charset="-128"/>
                <a:cs typeface="Calibri" pitchFamily="18" charset="0"/>
              </a:rPr>
              <a:t>DMLS</a:t>
            </a:r>
            <a:r>
              <a:rPr lang="en-US" altLang="zh-CN" sz="1103" dirty="0">
                <a:latin typeface="Meiryo UI" panose="020B0604030504040204" pitchFamily="50" charset="-128"/>
                <a:ea typeface="Meiryo UI" panose="020B0604030504040204" pitchFamily="50" charset="-128"/>
                <a:cs typeface="Times New Roman" pitchFamily="18" charset="0"/>
              </a:rPr>
              <a:t> </a:t>
            </a:r>
            <a:r>
              <a:rPr lang="en-US" altLang="zh-CN" sz="1103" dirty="0">
                <a:solidFill>
                  <a:srgbClr val="0745AB"/>
                </a:solidFill>
                <a:latin typeface="Meiryo UI" panose="020B0604030504040204" pitchFamily="50" charset="-128"/>
                <a:ea typeface="Meiryo UI" panose="020B0604030504040204" pitchFamily="50" charset="-128"/>
                <a:cs typeface="Calibri" pitchFamily="18" charset="0"/>
              </a:rPr>
              <a:t>(Direct</a:t>
            </a:r>
            <a:r>
              <a:rPr lang="en-US" altLang="zh-CN" sz="1103" dirty="0">
                <a:latin typeface="Meiryo UI" panose="020B0604030504040204" pitchFamily="50" charset="-128"/>
                <a:ea typeface="Meiryo UI" panose="020B0604030504040204" pitchFamily="50" charset="-128"/>
                <a:cs typeface="Times New Roman" pitchFamily="18" charset="0"/>
              </a:rPr>
              <a:t> </a:t>
            </a:r>
            <a:r>
              <a:rPr lang="en-US" altLang="zh-CN" sz="1103" dirty="0">
                <a:solidFill>
                  <a:srgbClr val="0745AB"/>
                </a:solidFill>
                <a:latin typeface="Meiryo UI" panose="020B0604030504040204" pitchFamily="50" charset="-128"/>
                <a:ea typeface="Meiryo UI" panose="020B0604030504040204" pitchFamily="50" charset="-128"/>
                <a:cs typeface="Calibri" pitchFamily="18" charset="0"/>
              </a:rPr>
              <a:t>Metal</a:t>
            </a:r>
            <a:r>
              <a:rPr lang="en-US" altLang="zh-CN" sz="1103" dirty="0">
                <a:latin typeface="Meiryo UI" panose="020B0604030504040204" pitchFamily="50" charset="-128"/>
                <a:ea typeface="Meiryo UI" panose="020B0604030504040204" pitchFamily="50" charset="-128"/>
                <a:cs typeface="Times New Roman" pitchFamily="18" charset="0"/>
              </a:rPr>
              <a:t> </a:t>
            </a:r>
            <a:r>
              <a:rPr lang="en-US" altLang="zh-CN" sz="1103" dirty="0">
                <a:solidFill>
                  <a:srgbClr val="0745AB"/>
                </a:solidFill>
                <a:latin typeface="Meiryo UI" panose="020B0604030504040204" pitchFamily="50" charset="-128"/>
                <a:ea typeface="Meiryo UI" panose="020B0604030504040204" pitchFamily="50" charset="-128"/>
                <a:cs typeface="Calibri" pitchFamily="18" charset="0"/>
              </a:rPr>
              <a:t>Laser</a:t>
            </a:r>
            <a:r>
              <a:rPr lang="en-US" altLang="zh-CN" sz="1103" dirty="0">
                <a:latin typeface="Meiryo UI" panose="020B0604030504040204" pitchFamily="50" charset="-128"/>
                <a:ea typeface="Meiryo UI" panose="020B0604030504040204" pitchFamily="50" charset="-128"/>
                <a:cs typeface="Times New Roman" pitchFamily="18" charset="0"/>
              </a:rPr>
              <a:t> </a:t>
            </a:r>
            <a:r>
              <a:rPr lang="en-US" altLang="zh-CN" sz="1103" dirty="0">
                <a:solidFill>
                  <a:srgbClr val="0745AB"/>
                </a:solidFill>
                <a:latin typeface="Meiryo UI" panose="020B0604030504040204" pitchFamily="50" charset="-128"/>
                <a:ea typeface="Meiryo UI" panose="020B0604030504040204" pitchFamily="50" charset="-128"/>
                <a:cs typeface="Calibri" pitchFamily="18" charset="0"/>
              </a:rPr>
              <a:t>sintering)</a:t>
            </a:r>
          </a:p>
        </p:txBody>
      </p:sp>
      <p:sp>
        <p:nvSpPr>
          <p:cNvPr id="28" name="TextBox 1"/>
          <p:cNvSpPr txBox="1"/>
          <p:nvPr/>
        </p:nvSpPr>
        <p:spPr>
          <a:xfrm>
            <a:off x="8445500" y="6172201"/>
            <a:ext cx="617538" cy="250825"/>
          </a:xfrm>
          <a:prstGeom prst="rect">
            <a:avLst/>
          </a:prstGeom>
          <a:noFill/>
        </p:spPr>
        <p:txBody>
          <a:bodyPr wrap="none" lIns="0" tIns="0" rIns="0">
            <a:spAutoFit/>
          </a:bodyPr>
          <a:lstStyle/>
          <a:p>
            <a:pPr>
              <a:lnSpc>
                <a:spcPts val="1600"/>
              </a:lnSpc>
              <a:defRPr/>
            </a:pPr>
            <a:r>
              <a:rPr lang="en-US" altLang="zh-CN" sz="1406" dirty="0">
                <a:solidFill>
                  <a:srgbClr val="0745AB"/>
                </a:solidFill>
                <a:latin typeface="Meiryo UI" panose="020B0604030504040204" pitchFamily="50" charset="-128"/>
                <a:ea typeface="Meiryo UI" panose="020B0604030504040204" pitchFamily="50" charset="-128"/>
                <a:cs typeface="Calibri" pitchFamily="18" charset="0"/>
              </a:rPr>
              <a:t>Deoiler</a:t>
            </a:r>
          </a:p>
        </p:txBody>
      </p:sp>
      <p:sp>
        <p:nvSpPr>
          <p:cNvPr id="29" name="TextBox 1"/>
          <p:cNvSpPr txBox="1"/>
          <p:nvPr/>
        </p:nvSpPr>
        <p:spPr>
          <a:xfrm>
            <a:off x="9423400" y="5270501"/>
            <a:ext cx="433388" cy="250825"/>
          </a:xfrm>
          <a:prstGeom prst="rect">
            <a:avLst/>
          </a:prstGeom>
          <a:noFill/>
        </p:spPr>
        <p:txBody>
          <a:bodyPr wrap="none" lIns="0" tIns="0" rIns="0">
            <a:spAutoFit/>
          </a:bodyPr>
          <a:lstStyle/>
          <a:p>
            <a:pPr>
              <a:lnSpc>
                <a:spcPts val="1600"/>
              </a:lnSpc>
              <a:defRPr/>
            </a:pPr>
            <a:r>
              <a:rPr lang="en-US" altLang="zh-CN" sz="1403" dirty="0">
                <a:solidFill>
                  <a:srgbClr val="0745AB"/>
                </a:solidFill>
                <a:latin typeface="Meiryo UI" panose="020B0604030504040204" pitchFamily="50" charset="-128"/>
                <a:ea typeface="Meiryo UI" panose="020B0604030504040204" pitchFamily="50" charset="-128"/>
                <a:cs typeface="Calibri" pitchFamily="18" charset="0"/>
              </a:rPr>
              <a:t>Liner</a:t>
            </a:r>
          </a:p>
        </p:txBody>
      </p:sp>
      <p:sp>
        <p:nvSpPr>
          <p:cNvPr id="30" name="TextBox 1"/>
          <p:cNvSpPr txBox="1"/>
          <p:nvPr/>
        </p:nvSpPr>
        <p:spPr>
          <a:xfrm>
            <a:off x="1854201" y="3632201"/>
            <a:ext cx="461963" cy="303213"/>
          </a:xfrm>
          <a:prstGeom prst="rect">
            <a:avLst/>
          </a:prstGeom>
          <a:noFill/>
        </p:spPr>
        <p:txBody>
          <a:bodyPr wrap="none" lIns="0" tIns="0" rIns="0">
            <a:spAutoFit/>
          </a:bodyPr>
          <a:lstStyle/>
          <a:p>
            <a:pPr>
              <a:lnSpc>
                <a:spcPts val="2000"/>
              </a:lnSpc>
              <a:defRPr/>
            </a:pPr>
            <a:r>
              <a:rPr lang="ja-JP" altLang="en-US" sz="1802" dirty="0">
                <a:solidFill>
                  <a:srgbClr val="00B0F0"/>
                </a:solidFill>
                <a:latin typeface="Meiryo UI" panose="020B0604030504040204" pitchFamily="50" charset="-128"/>
                <a:ea typeface="Meiryo UI" panose="020B0604030504040204" pitchFamily="50" charset="-128"/>
                <a:cs typeface="Calibri" pitchFamily="18" charset="0"/>
              </a:rPr>
              <a:t>製品</a:t>
            </a:r>
            <a:endParaRPr lang="en-US" altLang="zh-CN" sz="1802" dirty="0">
              <a:solidFill>
                <a:srgbClr val="00B0F0"/>
              </a:solidFill>
              <a:latin typeface="Meiryo UI" panose="020B0604030504040204" pitchFamily="50" charset="-128"/>
              <a:ea typeface="Meiryo UI" panose="020B0604030504040204" pitchFamily="50" charset="-128"/>
              <a:cs typeface="Calibri" pitchFamily="18" charset="0"/>
            </a:endParaRPr>
          </a:p>
        </p:txBody>
      </p:sp>
      <p:sp>
        <p:nvSpPr>
          <p:cNvPr id="31" name="TextBox 1"/>
          <p:cNvSpPr txBox="1"/>
          <p:nvPr/>
        </p:nvSpPr>
        <p:spPr>
          <a:xfrm>
            <a:off x="5410200" y="5270501"/>
            <a:ext cx="704850" cy="250825"/>
          </a:xfrm>
          <a:prstGeom prst="rect">
            <a:avLst/>
          </a:prstGeom>
          <a:noFill/>
        </p:spPr>
        <p:txBody>
          <a:bodyPr wrap="none" lIns="0" tIns="0" rIns="0">
            <a:spAutoFit/>
          </a:bodyPr>
          <a:lstStyle/>
          <a:p>
            <a:pPr>
              <a:lnSpc>
                <a:spcPts val="1600"/>
              </a:lnSpc>
              <a:defRPr/>
            </a:pPr>
            <a:r>
              <a:rPr lang="en-US" altLang="zh-CN" sz="1403" dirty="0">
                <a:solidFill>
                  <a:srgbClr val="0745AB"/>
                </a:solidFill>
                <a:latin typeface="Meiryo UI" panose="020B0604030504040204" pitchFamily="50" charset="-128"/>
                <a:ea typeface="Meiryo UI" panose="020B0604030504040204" pitchFamily="50" charset="-128"/>
                <a:cs typeface="Calibri" pitchFamily="18" charset="0"/>
              </a:rPr>
              <a:t>Housing</a:t>
            </a:r>
          </a:p>
        </p:txBody>
      </p:sp>
      <p:sp>
        <p:nvSpPr>
          <p:cNvPr id="32" name="TextBox 1"/>
          <p:cNvSpPr txBox="1"/>
          <p:nvPr/>
        </p:nvSpPr>
        <p:spPr>
          <a:xfrm>
            <a:off x="7454900" y="5308601"/>
            <a:ext cx="681038" cy="250825"/>
          </a:xfrm>
          <a:prstGeom prst="rect">
            <a:avLst/>
          </a:prstGeom>
          <a:noFill/>
        </p:spPr>
        <p:txBody>
          <a:bodyPr wrap="none" lIns="0" tIns="0" rIns="0">
            <a:spAutoFit/>
          </a:bodyPr>
          <a:lstStyle/>
          <a:p>
            <a:pPr>
              <a:lnSpc>
                <a:spcPts val="1600"/>
              </a:lnSpc>
              <a:defRPr/>
            </a:pPr>
            <a:r>
              <a:rPr lang="en-US" altLang="zh-CN" sz="1403" dirty="0">
                <a:solidFill>
                  <a:srgbClr val="0745AB"/>
                </a:solidFill>
                <a:latin typeface="Meiryo UI" panose="020B0604030504040204" pitchFamily="50" charset="-128"/>
                <a:ea typeface="Meiryo UI" panose="020B0604030504040204" pitchFamily="50" charset="-128"/>
                <a:cs typeface="Calibri" pitchFamily="18" charset="0"/>
              </a:rPr>
              <a:t>Air</a:t>
            </a:r>
            <a:r>
              <a:rPr lang="en-US" altLang="zh-CN" sz="1403" dirty="0">
                <a:latin typeface="Meiryo UI" panose="020B0604030504040204" pitchFamily="50" charset="-128"/>
                <a:ea typeface="Meiryo UI" panose="020B0604030504040204" pitchFamily="50" charset="-128"/>
                <a:cs typeface="Times New Roman" pitchFamily="18" charset="0"/>
              </a:rPr>
              <a:t> </a:t>
            </a:r>
            <a:r>
              <a:rPr lang="en-US" altLang="zh-CN" sz="1403" dirty="0">
                <a:solidFill>
                  <a:srgbClr val="0745AB"/>
                </a:solidFill>
                <a:latin typeface="Meiryo UI" panose="020B0604030504040204" pitchFamily="50" charset="-128"/>
                <a:ea typeface="Meiryo UI" panose="020B0604030504040204" pitchFamily="50" charset="-128"/>
                <a:cs typeface="Calibri" pitchFamily="18" charset="0"/>
              </a:rPr>
              <a:t>duct</a:t>
            </a:r>
          </a:p>
        </p:txBody>
      </p:sp>
      <p:sp>
        <p:nvSpPr>
          <p:cNvPr id="33" name="TextBox 1"/>
          <p:cNvSpPr txBox="1"/>
          <p:nvPr/>
        </p:nvSpPr>
        <p:spPr>
          <a:xfrm>
            <a:off x="2476500" y="6172201"/>
            <a:ext cx="1492250" cy="250825"/>
          </a:xfrm>
          <a:prstGeom prst="rect">
            <a:avLst/>
          </a:prstGeom>
          <a:noFill/>
        </p:spPr>
        <p:txBody>
          <a:bodyPr wrap="none" lIns="0" tIns="0" rIns="0">
            <a:spAutoFit/>
          </a:bodyPr>
          <a:lstStyle/>
          <a:p>
            <a:pPr>
              <a:lnSpc>
                <a:spcPts val="1600"/>
              </a:lnSpc>
              <a:defRPr/>
            </a:pPr>
            <a:r>
              <a:rPr lang="en-US" altLang="zh-CN" sz="1406" dirty="0">
                <a:solidFill>
                  <a:srgbClr val="0745AB"/>
                </a:solidFill>
                <a:latin typeface="Meiryo UI" panose="020B0604030504040204" pitchFamily="50" charset="-128"/>
                <a:ea typeface="Meiryo UI" panose="020B0604030504040204" pitchFamily="50" charset="-128"/>
                <a:cs typeface="Calibri" pitchFamily="18" charset="0"/>
              </a:rPr>
              <a:t>TiAl</a:t>
            </a:r>
            <a:r>
              <a:rPr lang="en-US" altLang="zh-CN" sz="1406" dirty="0">
                <a:latin typeface="Meiryo UI" panose="020B0604030504040204" pitchFamily="50" charset="-128"/>
                <a:ea typeface="Meiryo UI" panose="020B0604030504040204" pitchFamily="50" charset="-128"/>
                <a:cs typeface="Times New Roman" pitchFamily="18" charset="0"/>
              </a:rPr>
              <a:t> </a:t>
            </a:r>
            <a:r>
              <a:rPr lang="en-US" altLang="zh-CN" sz="1406" dirty="0">
                <a:solidFill>
                  <a:srgbClr val="0745AB"/>
                </a:solidFill>
                <a:latin typeface="Meiryo UI" panose="020B0604030504040204" pitchFamily="50" charset="-128"/>
                <a:ea typeface="Meiryo UI" panose="020B0604030504040204" pitchFamily="50" charset="-128"/>
                <a:cs typeface="Calibri" pitchFamily="18" charset="0"/>
              </a:rPr>
              <a:t>Rotor</a:t>
            </a:r>
            <a:r>
              <a:rPr lang="en-US" altLang="zh-CN" sz="1406" dirty="0">
                <a:latin typeface="Meiryo UI" panose="020B0604030504040204" pitchFamily="50" charset="-128"/>
                <a:ea typeface="Meiryo UI" panose="020B0604030504040204" pitchFamily="50" charset="-128"/>
                <a:cs typeface="Times New Roman" pitchFamily="18" charset="0"/>
              </a:rPr>
              <a:t> </a:t>
            </a:r>
            <a:r>
              <a:rPr lang="en-US" altLang="zh-CN" sz="1406" dirty="0">
                <a:solidFill>
                  <a:srgbClr val="0745AB"/>
                </a:solidFill>
                <a:latin typeface="Meiryo UI" panose="020B0604030504040204" pitchFamily="50" charset="-128"/>
                <a:ea typeface="Meiryo UI" panose="020B0604030504040204" pitchFamily="50" charset="-128"/>
                <a:cs typeface="Calibri" pitchFamily="18" charset="0"/>
              </a:rPr>
              <a:t>blades</a:t>
            </a:r>
          </a:p>
        </p:txBody>
      </p:sp>
      <p:sp>
        <p:nvSpPr>
          <p:cNvPr id="34" name="TextBox 1"/>
          <p:cNvSpPr txBox="1"/>
          <p:nvPr/>
        </p:nvSpPr>
        <p:spPr>
          <a:xfrm>
            <a:off x="5448300" y="6172201"/>
            <a:ext cx="725488" cy="250825"/>
          </a:xfrm>
          <a:prstGeom prst="rect">
            <a:avLst/>
          </a:prstGeom>
          <a:noFill/>
        </p:spPr>
        <p:txBody>
          <a:bodyPr wrap="none" lIns="0" tIns="0" rIns="0">
            <a:spAutoFit/>
          </a:bodyPr>
          <a:lstStyle/>
          <a:p>
            <a:pPr>
              <a:lnSpc>
                <a:spcPts val="1600"/>
              </a:lnSpc>
              <a:defRPr/>
            </a:pPr>
            <a:r>
              <a:rPr lang="en-US" altLang="zh-CN" sz="1403" dirty="0">
                <a:solidFill>
                  <a:srgbClr val="0745AB"/>
                </a:solidFill>
                <a:latin typeface="Meiryo UI" panose="020B0604030504040204" pitchFamily="50" charset="-128"/>
                <a:ea typeface="Meiryo UI" panose="020B0604030504040204" pitchFamily="50" charset="-128"/>
                <a:cs typeface="Calibri" pitchFamily="18" charset="0"/>
              </a:rPr>
              <a:t>Impeller</a:t>
            </a:r>
          </a:p>
        </p:txBody>
      </p:sp>
      <p:sp>
        <p:nvSpPr>
          <p:cNvPr id="35" name="TextBox 1"/>
          <p:cNvSpPr txBox="1"/>
          <p:nvPr/>
        </p:nvSpPr>
        <p:spPr>
          <a:xfrm>
            <a:off x="6731001" y="6197601"/>
            <a:ext cx="1458913" cy="250825"/>
          </a:xfrm>
          <a:prstGeom prst="rect">
            <a:avLst/>
          </a:prstGeom>
          <a:noFill/>
        </p:spPr>
        <p:txBody>
          <a:bodyPr wrap="none" lIns="0" tIns="0" rIns="0">
            <a:spAutoFit/>
          </a:bodyPr>
          <a:lstStyle/>
          <a:p>
            <a:pPr>
              <a:lnSpc>
                <a:spcPts val="1600"/>
              </a:lnSpc>
              <a:defRPr/>
            </a:pPr>
            <a:r>
              <a:rPr lang="en-US" altLang="zh-CN" sz="1403" dirty="0">
                <a:solidFill>
                  <a:srgbClr val="0745AB"/>
                </a:solidFill>
                <a:latin typeface="Meiryo UI" panose="020B0604030504040204" pitchFamily="50" charset="-128"/>
                <a:ea typeface="Meiryo UI" panose="020B0604030504040204" pitchFamily="50" charset="-128"/>
                <a:cs typeface="Calibri" pitchFamily="18" charset="0"/>
              </a:rPr>
              <a:t>Injection</a:t>
            </a:r>
            <a:r>
              <a:rPr lang="en-US" altLang="zh-CN" sz="1403" dirty="0">
                <a:latin typeface="Meiryo UI" panose="020B0604030504040204" pitchFamily="50" charset="-128"/>
                <a:ea typeface="Meiryo UI" panose="020B0604030504040204" pitchFamily="50" charset="-128"/>
                <a:cs typeface="Times New Roman" pitchFamily="18" charset="0"/>
              </a:rPr>
              <a:t> </a:t>
            </a:r>
            <a:r>
              <a:rPr lang="en-US" altLang="zh-CN" sz="1403" dirty="0">
                <a:solidFill>
                  <a:srgbClr val="0745AB"/>
                </a:solidFill>
                <a:latin typeface="Meiryo UI" panose="020B0604030504040204" pitchFamily="50" charset="-128"/>
                <a:ea typeface="Meiryo UI" panose="020B0604030504040204" pitchFamily="50" charset="-128"/>
                <a:cs typeface="Calibri" pitchFamily="18" charset="0"/>
              </a:rPr>
              <a:t>system</a:t>
            </a:r>
          </a:p>
        </p:txBody>
      </p:sp>
      <p:sp>
        <p:nvSpPr>
          <p:cNvPr id="22" name="正方形/長方形 21"/>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23" name="図 3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角丸四角形 2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GE</a:t>
            </a:r>
            <a:r>
              <a:rPr lang="ja-JP" altLang="en-US" sz="1600" b="1" dirty="0">
                <a:solidFill>
                  <a:schemeClr val="tx1"/>
                </a:solidFill>
                <a:latin typeface="Meiryo UI" panose="020B0604030504040204" pitchFamily="50" charset="-128"/>
                <a:ea typeface="Meiryo UI" panose="020B0604030504040204" pitchFamily="50" charset="-128"/>
              </a:rPr>
              <a:t>はイタリアの</a:t>
            </a:r>
            <a:r>
              <a:rPr lang="en-US" altLang="ja-JP" sz="1600" b="1" dirty="0" err="1">
                <a:solidFill>
                  <a:schemeClr val="tx1"/>
                </a:solidFill>
                <a:latin typeface="Meiryo UI" panose="020B0604030504040204" pitchFamily="50" charset="-128"/>
                <a:ea typeface="Meiryo UI" panose="020B0604030504040204" pitchFamily="50" charset="-128"/>
              </a:rPr>
              <a:t>Avio</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Aero</a:t>
            </a:r>
            <a:r>
              <a:rPr lang="ja-JP" altLang="en-US" sz="1600" b="1" dirty="0">
                <a:solidFill>
                  <a:schemeClr val="tx1"/>
                </a:solidFill>
                <a:latin typeface="Meiryo UI" panose="020B0604030504040204" pitchFamily="50" charset="-128"/>
                <a:ea typeface="Meiryo UI" panose="020B0604030504040204" pitchFamily="50" charset="-128"/>
              </a:rPr>
              <a:t>社も買収</a:t>
            </a:r>
          </a:p>
        </p:txBody>
      </p:sp>
      <p:sp>
        <p:nvSpPr>
          <p:cNvPr id="25" name="角丸四角形 2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6" name="角丸四角形 2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758377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62962" y="860079"/>
            <a:ext cx="11866075" cy="5947131"/>
          </a:xfrm>
          <a:prstGeom prst="rect">
            <a:avLst/>
          </a:prstGeom>
        </p:spPr>
      </p:pic>
      <p:sp>
        <p:nvSpPr>
          <p:cNvPr id="3" name="角丸四角形 2"/>
          <p:cNvSpPr/>
          <p:nvPr/>
        </p:nvSpPr>
        <p:spPr>
          <a:xfrm>
            <a:off x="3392424" y="6108192"/>
            <a:ext cx="2139696" cy="393192"/>
          </a:xfrm>
          <a:prstGeom prst="roundRect">
            <a:avLst>
              <a:gd name="adj" fmla="val 50000"/>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6"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角丸四角形 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★ターンアラウンドタイムの短縮</a:t>
            </a:r>
          </a:p>
        </p:txBody>
      </p:sp>
      <p:sp>
        <p:nvSpPr>
          <p:cNvPr id="8" name="角丸四角形 7"/>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9" name="角丸四角形 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73718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939788" y="694944"/>
            <a:ext cx="10454207" cy="6163056"/>
          </a:xfrm>
          <a:prstGeom prst="rect">
            <a:avLst/>
          </a:prstGeom>
        </p:spPr>
      </p:pic>
      <p:sp>
        <p:nvSpPr>
          <p:cNvPr id="3" name="正方形/長方形 2"/>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4"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角丸四角形 4"/>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★金属だけでなくセラミック複合素材にも拡大</a:t>
            </a:r>
          </a:p>
        </p:txBody>
      </p:sp>
      <p:sp>
        <p:nvSpPr>
          <p:cNvPr id="6" name="角丸四角形 5"/>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7" name="角丸四角形 6"/>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220489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タイトル 1"/>
          <p:cNvSpPr>
            <a:spLocks noGrp="1"/>
          </p:cNvSpPr>
          <p:nvPr>
            <p:ph type="title"/>
          </p:nvPr>
        </p:nvSpPr>
        <p:spPr>
          <a:xfrm>
            <a:off x="0" y="659260"/>
            <a:ext cx="12192000" cy="490537"/>
          </a:xfrm>
        </p:spPr>
        <p:txBody>
          <a:bodyPr>
            <a:normAutofit fontScale="90000"/>
          </a:bodyPr>
          <a:lstStyle/>
          <a:p>
            <a:pPr algn="ctr"/>
            <a:r>
              <a:rPr lang="ja-JP" altLang="en-US" sz="1800" dirty="0">
                <a:latin typeface="Meiryo UI" panose="020B0604030504040204" pitchFamily="50" charset="-128"/>
                <a:ea typeface="Meiryo UI" panose="020B0604030504040204" pitchFamily="50" charset="-128"/>
              </a:rPr>
              <a:t>次世代航空機エンジン</a:t>
            </a:r>
            <a:br>
              <a:rPr lang="en-US" altLang="ja-JP" sz="1800" dirty="0">
                <a:latin typeface="Meiryo UI" panose="020B0604030504040204" pitchFamily="50" charset="-128"/>
                <a:ea typeface="Meiryo UI" panose="020B0604030504040204" pitchFamily="50" charset="-128"/>
              </a:rPr>
            </a:br>
            <a:r>
              <a:rPr lang="en-US" altLang="ja-JP" sz="1800" dirty="0">
                <a:latin typeface="Meiryo UI" panose="020B0604030504040204" pitchFamily="50" charset="-128"/>
                <a:ea typeface="Meiryo UI" panose="020B0604030504040204" pitchFamily="50" charset="-128"/>
              </a:rPr>
              <a:t>CFM LEAP-1A</a:t>
            </a:r>
            <a:endParaRPr lang="ja-JP" altLang="en-US" sz="18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1541991" y="1149797"/>
            <a:ext cx="9305925" cy="5553075"/>
          </a:xfrm>
          <a:prstGeom prst="rect">
            <a:avLst/>
          </a:prstGeom>
        </p:spPr>
      </p:pic>
      <p:sp>
        <p:nvSpPr>
          <p:cNvPr id="4" name="正方形/長方形 3"/>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5"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角丸四角形 5"/>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GE</a:t>
            </a:r>
            <a:r>
              <a:rPr lang="ja-JP" altLang="en-US" sz="1600" b="1" dirty="0">
                <a:solidFill>
                  <a:schemeClr val="tx1"/>
                </a:solidFill>
                <a:latin typeface="Meiryo UI" panose="020B0604030504040204" pitchFamily="50" charset="-128"/>
                <a:ea typeface="Meiryo UI" panose="020B0604030504040204" pitchFamily="50" charset="-128"/>
              </a:rPr>
              <a:t>の次世代ジェットエンジン　</a:t>
            </a:r>
            <a:r>
              <a:rPr lang="en-US" altLang="ja-JP" sz="1600" b="1" dirty="0">
                <a:solidFill>
                  <a:schemeClr val="tx1"/>
                </a:solidFill>
                <a:latin typeface="Meiryo UI" panose="020B0604030504040204" pitchFamily="50" charset="-128"/>
                <a:ea typeface="Meiryo UI" panose="020B0604030504040204" pitchFamily="50" charset="-128"/>
              </a:rPr>
              <a:t>CFM</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LEAP-1A</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7" name="角丸四角形 6"/>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8" name="角丸四角形 7"/>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415519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3</a:t>
            </a:fld>
            <a:endParaRPr kumimoji="1" lang="ja-JP" altLang="en-US"/>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71" y="772886"/>
            <a:ext cx="4055752" cy="6085114"/>
          </a:xfrm>
          <a:prstGeom prst="rect">
            <a:avLst/>
          </a:prstGeom>
        </p:spPr>
      </p:pic>
      <p:sp>
        <p:nvSpPr>
          <p:cNvPr id="17" name="正方形/長方形 1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8"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★ミシュランのエアレス・タイヤ</a:t>
            </a:r>
          </a:p>
        </p:txBody>
      </p:sp>
      <p:sp>
        <p:nvSpPr>
          <p:cNvPr id="20" name="角丸四角形 1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6" name="角丸四角形 2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4" name="正方形/長方形 3"/>
          <p:cNvSpPr/>
          <p:nvPr/>
        </p:nvSpPr>
        <p:spPr>
          <a:xfrm>
            <a:off x="5236123" y="772886"/>
            <a:ext cx="6781706" cy="1815882"/>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Michelin Visionary Concept</a:t>
            </a:r>
            <a:r>
              <a:rPr lang="ja-JP" altLang="en-US" sz="1600" dirty="0">
                <a:latin typeface="Meiryo UI" panose="020B0604030504040204" pitchFamily="50" charset="-128"/>
                <a:ea typeface="Meiryo UI" panose="020B0604030504040204" pitchFamily="50" charset="-128"/>
              </a:rPr>
              <a:t>（以下 </a:t>
            </a:r>
            <a:r>
              <a:rPr lang="en-US" altLang="ja-JP" sz="1600" dirty="0">
                <a:latin typeface="Meiryo UI" panose="020B0604030504040204" pitchFamily="50" charset="-128"/>
                <a:ea typeface="Meiryo UI" panose="020B0604030504040204" pitchFamily="50" charset="-128"/>
              </a:rPr>
              <a:t>VISION</a:t>
            </a:r>
            <a:r>
              <a:rPr lang="ja-JP" altLang="en-US" sz="1600" dirty="0">
                <a:latin typeface="Meiryo UI" panose="020B0604030504040204" pitchFamily="50" charset="-128"/>
                <a:ea typeface="Meiryo UI" panose="020B0604030504040204" pitchFamily="50" charset="-128"/>
              </a:rPr>
              <a:t>）と名づけられたこのタイヤは、生分解性のリサイクル材料をベースに、肺胞構造を模した特殊形状を有するエアレスの</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プリントタイヤで、路面状況に応じて即座にトレッドパターンを再印刷することができるというコンセプトを元に開発されている。</a:t>
            </a:r>
            <a:endParaRPr lang="en-US" altLang="ja-JP" sz="1600" dirty="0">
              <a:latin typeface="Meiryo UI" panose="020B0604030504040204" pitchFamily="50" charset="-128"/>
              <a:ea typeface="Meiryo UI" panose="020B0604030504040204" pitchFamily="50" charset="-128"/>
            </a:endParaRPr>
          </a:p>
          <a:p>
            <a:endParaRPr lang="ja-JP" altLang="en-US"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VISION</a:t>
            </a:r>
            <a:r>
              <a:rPr lang="ja-JP" altLang="en-US" sz="1600" dirty="0">
                <a:latin typeface="Meiryo UI" panose="020B0604030504040204" pitchFamily="50" charset="-128"/>
                <a:ea typeface="Meiryo UI" panose="020B0604030504040204" pitchFamily="50" charset="-128"/>
              </a:rPr>
              <a:t>タイヤにはリアルタイムモニタリングセンサーが備えられており、路面状況を的確に判断。最適なドライブに必要な情報をフィードバックすることができる。</a:t>
            </a:r>
          </a:p>
        </p:txBody>
      </p:sp>
      <p:pic>
        <p:nvPicPr>
          <p:cNvPr id="5" name="図 4"/>
          <p:cNvPicPr>
            <a:picLocks noChangeAspect="1"/>
          </p:cNvPicPr>
          <p:nvPr/>
        </p:nvPicPr>
        <p:blipFill>
          <a:blip r:embed="rId4"/>
          <a:stretch>
            <a:fillRect/>
          </a:stretch>
        </p:blipFill>
        <p:spPr>
          <a:xfrm>
            <a:off x="5335259" y="2761706"/>
            <a:ext cx="6682570" cy="3660094"/>
          </a:xfrm>
          <a:prstGeom prst="rect">
            <a:avLst/>
          </a:prstGeom>
        </p:spPr>
      </p:pic>
      <p:sp>
        <p:nvSpPr>
          <p:cNvPr id="6" name="正方形/長方形 5"/>
          <p:cNvSpPr/>
          <p:nvPr/>
        </p:nvSpPr>
        <p:spPr>
          <a:xfrm>
            <a:off x="7148593" y="6410072"/>
            <a:ext cx="3055901" cy="369332"/>
          </a:xfrm>
          <a:prstGeom prst="rect">
            <a:avLst/>
          </a:prstGeom>
        </p:spPr>
        <p:txBody>
          <a:bodyPr wrap="none">
            <a:spAutoFit/>
          </a:bodyPr>
          <a:lstStyle/>
          <a:p>
            <a:r>
              <a:rPr lang="en-US" altLang="ja-JP" dirty="0"/>
              <a:t>https://youtu.be/Tyc4Apyk2Rc</a:t>
            </a:r>
            <a:endParaRPr lang="ja-JP" altLang="en-US" dirty="0"/>
          </a:p>
        </p:txBody>
      </p:sp>
    </p:spTree>
    <p:extLst>
      <p:ext uri="{BB962C8B-B14F-4D97-AF65-F5344CB8AC3E}">
        <p14:creationId xmlns:p14="http://schemas.microsoft.com/office/powerpoint/2010/main" val="377567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9"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角丸四角形 9"/>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次世代の航空機エンジン</a:t>
            </a:r>
          </a:p>
        </p:txBody>
      </p:sp>
      <p:sp>
        <p:nvSpPr>
          <p:cNvPr id="11" name="角丸四角形 10"/>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2" name="角丸四角形 11"/>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13" name="タイトル 1"/>
          <p:cNvSpPr txBox="1">
            <a:spLocks/>
          </p:cNvSpPr>
          <p:nvPr/>
        </p:nvSpPr>
        <p:spPr>
          <a:xfrm>
            <a:off x="1524000" y="841250"/>
            <a:ext cx="9144000" cy="6445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defRPr/>
            </a:pPr>
            <a:r>
              <a:rPr lang="ja-JP" altLang="en-US" sz="1600" dirty="0">
                <a:latin typeface="Meiryo UI" panose="020B0604030504040204" pitchFamily="50" charset="-128"/>
                <a:ea typeface="Meiryo UI" panose="020B0604030504040204" pitchFamily="50" charset="-128"/>
              </a:rPr>
              <a:t>次世代航空機エンジン</a:t>
            </a:r>
            <a:endParaRPr lang="en-US" altLang="ja-JP" sz="1600" dirty="0">
              <a:latin typeface="Meiryo UI" panose="020B0604030504040204" pitchFamily="50" charset="-128"/>
              <a:ea typeface="Meiryo UI" panose="020B0604030504040204" pitchFamily="50" charset="-128"/>
            </a:endParaRPr>
          </a:p>
          <a:p>
            <a:pPr>
              <a:defRPr/>
            </a:pP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～高バイパスファンへの</a:t>
            </a:r>
            <a:r>
              <a:rPr lang="en-US" altLang="ja-JP" sz="1600" dirty="0">
                <a:latin typeface="Meiryo UI" panose="020B0604030504040204" pitchFamily="50" charset="-128"/>
                <a:ea typeface="Meiryo UI" panose="020B0604030504040204" pitchFamily="50" charset="-128"/>
              </a:rPr>
              <a:t>CFRP</a:t>
            </a:r>
            <a:r>
              <a:rPr lang="ja-JP" altLang="en-US" sz="1600" dirty="0">
                <a:latin typeface="Meiryo UI" panose="020B0604030504040204" pitchFamily="50" charset="-128"/>
                <a:ea typeface="Meiryo UI" panose="020B0604030504040204" pitchFamily="50" charset="-128"/>
              </a:rPr>
              <a:t>適用、高温タービンへの</a:t>
            </a:r>
            <a:r>
              <a:rPr lang="en-US" altLang="ja-JP" sz="1600" dirty="0">
                <a:latin typeface="Meiryo UI" panose="020B0604030504040204" pitchFamily="50" charset="-128"/>
                <a:ea typeface="Meiryo UI" panose="020B0604030504040204" pitchFamily="50" charset="-128"/>
              </a:rPr>
              <a:t>CMC</a:t>
            </a:r>
            <a:r>
              <a:rPr lang="ja-JP" altLang="en-US" sz="1600" dirty="0">
                <a:latin typeface="Meiryo UI" panose="020B0604030504040204" pitchFamily="50" charset="-128"/>
                <a:ea typeface="Meiryo UI" panose="020B0604030504040204" pitchFamily="50" charset="-128"/>
              </a:rPr>
              <a:t>適用の拡大～</a:t>
            </a:r>
          </a:p>
        </p:txBody>
      </p:sp>
      <p:pic>
        <p:nvPicPr>
          <p:cNvPr id="14" name="Picture 20" descr="gtf_hires01rev3.png"/>
          <p:cNvPicPr>
            <a:picLocks noChangeAspect="1"/>
          </p:cNvPicPr>
          <p:nvPr/>
        </p:nvPicPr>
        <p:blipFill>
          <a:blip r:embed="rId4"/>
          <a:stretch>
            <a:fillRect/>
          </a:stretch>
        </p:blipFill>
        <p:spPr>
          <a:xfrm>
            <a:off x="5846763" y="2352852"/>
            <a:ext cx="2998787" cy="2249487"/>
          </a:xfrm>
          <a:prstGeom prst="rect">
            <a:avLst/>
          </a:prstGeom>
          <a:effectLst>
            <a:outerShdw blurRad="50800" dist="38100" dir="2700000" algn="tl" rotWithShape="0">
              <a:prstClr val="black">
                <a:alpha val="40000"/>
              </a:prstClr>
            </a:outerShdw>
          </a:effectLst>
        </p:spPr>
      </p:pic>
      <p:sp>
        <p:nvSpPr>
          <p:cNvPr id="15" name="AutoShape 9"/>
          <p:cNvSpPr>
            <a:spLocks noChangeArrowheads="1"/>
          </p:cNvSpPr>
          <p:nvPr/>
        </p:nvSpPr>
        <p:spPr bwMode="auto">
          <a:xfrm>
            <a:off x="6367188" y="1990466"/>
            <a:ext cx="3074950" cy="333816"/>
          </a:xfrm>
          <a:prstGeom prst="roundRect">
            <a:avLst>
              <a:gd name="adj" fmla="val 16667"/>
            </a:avLst>
          </a:prstGeom>
          <a:noFill/>
          <a:ln w="9525" algn="ctr">
            <a:noFill/>
            <a:round/>
            <a:headEnd/>
            <a:tailEnd/>
          </a:ln>
          <a:effectLst>
            <a:softEdge rad="63500"/>
          </a:effectLst>
        </p:spPr>
        <p:txBody>
          <a:bodyPr lIns="67500" tIns="35100" rIns="67500" bIns="35100">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defRPr/>
            </a:pPr>
            <a:r>
              <a:rPr lang="en-US" altLang="ja-JP" sz="1500" dirty="0">
                <a:solidFill>
                  <a:srgbClr val="000000"/>
                </a:solidFill>
              </a:rPr>
              <a:t>PW </a:t>
            </a:r>
            <a:r>
              <a:rPr lang="en-US" altLang="ja-JP" sz="1500" dirty="0" err="1">
                <a:solidFill>
                  <a:srgbClr val="000000"/>
                </a:solidFill>
              </a:rPr>
              <a:t>PurePower</a:t>
            </a:r>
            <a:r>
              <a:rPr lang="en-US" altLang="ja-JP" sz="750" dirty="0">
                <a:solidFill>
                  <a:srgbClr val="000000"/>
                </a:solidFill>
              </a:rPr>
              <a:t> </a:t>
            </a:r>
            <a:r>
              <a:rPr lang="en-US" altLang="ja-JP" sz="1200" baseline="30000" dirty="0">
                <a:solidFill>
                  <a:srgbClr val="000000"/>
                </a:solidFill>
              </a:rPr>
              <a:t>®</a:t>
            </a:r>
            <a:r>
              <a:rPr lang="en-US" altLang="ja-JP" sz="1500" dirty="0">
                <a:solidFill>
                  <a:srgbClr val="000000"/>
                </a:solidFill>
              </a:rPr>
              <a:t> PW1100G-JM </a:t>
            </a:r>
            <a:endParaRPr lang="en-GB" altLang="ja-JP" sz="1500" dirty="0">
              <a:solidFill>
                <a:srgbClr val="000000"/>
              </a:solidFill>
            </a:endParaRPr>
          </a:p>
        </p:txBody>
      </p:sp>
      <p:pic>
        <p:nvPicPr>
          <p:cNvPr id="16" name="Picture 3" descr="C:\My Pictures\Comml Engines\CFM\LEAP-X\Trimetric_Open\LEAP-Tri_Rtch Fnl_M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5125" y="2510014"/>
            <a:ext cx="23812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80"/>
          <p:cNvSpPr>
            <a:spLocks noChangeArrowheads="1"/>
          </p:cNvSpPr>
          <p:nvPr/>
        </p:nvSpPr>
        <p:spPr bwMode="auto">
          <a:xfrm>
            <a:off x="4348163" y="3865739"/>
            <a:ext cx="1038225" cy="254000"/>
          </a:xfrm>
          <a:prstGeom prst="rect">
            <a:avLst/>
          </a:prstGeom>
          <a:noFill/>
          <a:ln w="9525">
            <a:noFill/>
            <a:miter lim="800000"/>
            <a:headEnd/>
            <a:tailEnd/>
          </a:ln>
        </p:spPr>
        <p:txBody>
          <a:bodyPr lIns="0" tIns="0" rIns="0" bIns="0">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ja-JP" sz="825">
                <a:solidFill>
                  <a:srgbClr val="555B69"/>
                </a:solidFill>
              </a:rPr>
              <a:t>Lean-burn, low-emissions combustor</a:t>
            </a:r>
            <a:endParaRPr lang="en-US" altLang="ja-JP" sz="1200">
              <a:solidFill>
                <a:srgbClr val="555B69"/>
              </a:solidFill>
            </a:endParaRPr>
          </a:p>
        </p:txBody>
      </p:sp>
      <p:sp>
        <p:nvSpPr>
          <p:cNvPr id="18" name="Rectangle 188"/>
          <p:cNvSpPr>
            <a:spLocks noChangeArrowheads="1"/>
          </p:cNvSpPr>
          <p:nvPr/>
        </p:nvSpPr>
        <p:spPr bwMode="auto">
          <a:xfrm>
            <a:off x="2543175" y="4246739"/>
            <a:ext cx="814388" cy="127000"/>
          </a:xfrm>
          <a:prstGeom prst="rect">
            <a:avLst/>
          </a:prstGeom>
          <a:noFill/>
          <a:ln w="9525">
            <a:noFill/>
            <a:miter lim="800000"/>
            <a:headEnd/>
            <a:tailEnd/>
          </a:ln>
        </p:spPr>
        <p:txBody>
          <a:bodyPr lIns="0" tIns="0" rIns="0" bIns="0">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defRPr/>
            </a:pPr>
            <a:r>
              <a:rPr lang="en-US" altLang="ja-JP" sz="825">
                <a:solidFill>
                  <a:srgbClr val="555B69"/>
                </a:solidFill>
              </a:rPr>
              <a:t>Direct - drive</a:t>
            </a:r>
            <a:endParaRPr lang="en-US" altLang="ja-JP" sz="1200">
              <a:solidFill>
                <a:srgbClr val="555B69"/>
              </a:solidFill>
            </a:endParaRPr>
          </a:p>
        </p:txBody>
      </p:sp>
      <p:sp>
        <p:nvSpPr>
          <p:cNvPr id="19" name="Rectangle 197"/>
          <p:cNvSpPr>
            <a:spLocks noChangeArrowheads="1"/>
          </p:cNvSpPr>
          <p:nvPr/>
        </p:nvSpPr>
        <p:spPr bwMode="auto">
          <a:xfrm>
            <a:off x="5046663" y="4421364"/>
            <a:ext cx="5873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fr-FR" altLang="ja-JP" sz="1200">
              <a:solidFill>
                <a:srgbClr val="555B69"/>
              </a:solidFill>
              <a:latin typeface="Arial" panose="020B0604020202020204" pitchFamily="34" charset="0"/>
              <a:cs typeface="Arial" panose="020B0604020202020204" pitchFamily="34" charset="0"/>
            </a:endParaRPr>
          </a:p>
        </p:txBody>
      </p:sp>
      <p:sp>
        <p:nvSpPr>
          <p:cNvPr id="20" name="Rectangle 202"/>
          <p:cNvSpPr>
            <a:spLocks noChangeArrowheads="1"/>
          </p:cNvSpPr>
          <p:nvPr/>
        </p:nvSpPr>
        <p:spPr bwMode="auto">
          <a:xfrm>
            <a:off x="5210175" y="4218164"/>
            <a:ext cx="904875" cy="254000"/>
          </a:xfrm>
          <a:prstGeom prst="rect">
            <a:avLst/>
          </a:prstGeom>
          <a:noFill/>
          <a:ln w="9525">
            <a:noFill/>
            <a:miter lim="800000"/>
            <a:headEnd/>
            <a:tailEnd/>
          </a:ln>
        </p:spPr>
        <p:txBody>
          <a:bodyPr lIns="0" tIns="0" rIns="0" bIns="0">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defRPr/>
            </a:pPr>
            <a:r>
              <a:rPr lang="en-US" altLang="ja-JP" sz="825">
                <a:solidFill>
                  <a:srgbClr val="555B69"/>
                </a:solidFill>
              </a:rPr>
              <a:t>3rd gen 3-D aerodynamics </a:t>
            </a:r>
            <a:endParaRPr lang="en-US" altLang="ja-JP" sz="1200">
              <a:solidFill>
                <a:srgbClr val="555B69"/>
              </a:solidFill>
            </a:endParaRPr>
          </a:p>
        </p:txBody>
      </p:sp>
      <p:sp>
        <p:nvSpPr>
          <p:cNvPr id="21" name="Rectangle 216"/>
          <p:cNvSpPr>
            <a:spLocks noChangeArrowheads="1"/>
          </p:cNvSpPr>
          <p:nvPr/>
        </p:nvSpPr>
        <p:spPr bwMode="auto">
          <a:xfrm>
            <a:off x="3121025" y="4554714"/>
            <a:ext cx="7381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fr-FR" altLang="ja-JP" sz="1200" b="1">
              <a:solidFill>
                <a:srgbClr val="555B69"/>
              </a:solidFill>
              <a:latin typeface="Arial" panose="020B0604020202020204" pitchFamily="34" charset="0"/>
              <a:cs typeface="Arial" panose="020B0604020202020204" pitchFamily="34" charset="0"/>
            </a:endParaRPr>
          </a:p>
        </p:txBody>
      </p:sp>
      <p:sp>
        <p:nvSpPr>
          <p:cNvPr id="22" name="Rectangle 217"/>
          <p:cNvSpPr>
            <a:spLocks noChangeArrowheads="1"/>
          </p:cNvSpPr>
          <p:nvPr/>
        </p:nvSpPr>
        <p:spPr bwMode="auto">
          <a:xfrm>
            <a:off x="2619375" y="4554714"/>
            <a:ext cx="1158875" cy="254000"/>
          </a:xfrm>
          <a:prstGeom prst="rect">
            <a:avLst/>
          </a:prstGeom>
          <a:noFill/>
          <a:ln w="9525">
            <a:noFill/>
            <a:miter lim="800000"/>
            <a:headEnd/>
            <a:tailEnd/>
          </a:ln>
        </p:spPr>
        <p:txBody>
          <a:bodyPr lIns="0" tIns="0" rIns="0" bIns="0">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ja-JP" sz="825">
                <a:solidFill>
                  <a:srgbClr val="555B69"/>
                </a:solidFill>
              </a:rPr>
              <a:t>Composite fan blades and fan case </a:t>
            </a:r>
            <a:endParaRPr lang="en-US" altLang="ja-JP" sz="1200">
              <a:solidFill>
                <a:srgbClr val="555B69"/>
              </a:solidFill>
            </a:endParaRPr>
          </a:p>
        </p:txBody>
      </p:sp>
      <p:sp>
        <p:nvSpPr>
          <p:cNvPr id="23" name="Rectangle 220"/>
          <p:cNvSpPr>
            <a:spLocks noChangeArrowheads="1"/>
          </p:cNvSpPr>
          <p:nvPr/>
        </p:nvSpPr>
        <p:spPr bwMode="auto">
          <a:xfrm>
            <a:off x="5116513" y="1995664"/>
            <a:ext cx="5461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fr-FR" altLang="ja-JP" sz="1200" b="1">
              <a:solidFill>
                <a:srgbClr val="555B69"/>
              </a:solidFill>
              <a:latin typeface="Arial" panose="020B0604020202020204" pitchFamily="34" charset="0"/>
              <a:cs typeface="Arial" panose="020B0604020202020204" pitchFamily="34" charset="0"/>
            </a:endParaRPr>
          </a:p>
        </p:txBody>
      </p:sp>
      <p:sp>
        <p:nvSpPr>
          <p:cNvPr id="24" name="Rectangle 223"/>
          <p:cNvSpPr>
            <a:spLocks noChangeArrowheads="1"/>
          </p:cNvSpPr>
          <p:nvPr/>
        </p:nvSpPr>
        <p:spPr bwMode="auto">
          <a:xfrm>
            <a:off x="5110163" y="2286177"/>
            <a:ext cx="798512" cy="508000"/>
          </a:xfrm>
          <a:prstGeom prst="rect">
            <a:avLst/>
          </a:prstGeom>
          <a:noFill/>
          <a:ln w="9525">
            <a:noFill/>
            <a:miter lim="800000"/>
            <a:headEnd/>
            <a:tailEnd/>
          </a:ln>
        </p:spPr>
        <p:txBody>
          <a:bodyPr lIns="0" tIns="0" rIns="0" bIns="0">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ja-JP" sz="825" b="1">
                <a:solidFill>
                  <a:srgbClr val="555B69"/>
                </a:solidFill>
              </a:rPr>
              <a:t>Proven</a:t>
            </a:r>
            <a:r>
              <a:rPr lang="en-US" altLang="ja-JP" sz="825">
                <a:solidFill>
                  <a:srgbClr val="555B69"/>
                </a:solidFill>
              </a:rPr>
              <a:t> Materials and advanced cooling </a:t>
            </a:r>
            <a:endParaRPr lang="en-US" altLang="ja-JP" sz="1200">
              <a:solidFill>
                <a:srgbClr val="555B69"/>
              </a:solidFill>
            </a:endParaRPr>
          </a:p>
        </p:txBody>
      </p:sp>
      <p:sp>
        <p:nvSpPr>
          <p:cNvPr id="25" name="Rectangle 227"/>
          <p:cNvSpPr>
            <a:spLocks noChangeArrowheads="1"/>
          </p:cNvSpPr>
          <p:nvPr/>
        </p:nvSpPr>
        <p:spPr bwMode="auto">
          <a:xfrm>
            <a:off x="2862263" y="2465564"/>
            <a:ext cx="9159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fr-FR" altLang="ja-JP" sz="1200">
              <a:solidFill>
                <a:srgbClr val="555B69"/>
              </a:solidFill>
              <a:latin typeface="Arial" panose="020B0604020202020204" pitchFamily="34" charset="0"/>
              <a:cs typeface="Arial" panose="020B0604020202020204" pitchFamily="34" charset="0"/>
            </a:endParaRPr>
          </a:p>
        </p:txBody>
      </p:sp>
      <p:sp>
        <p:nvSpPr>
          <p:cNvPr id="26" name="Rectangle 228"/>
          <p:cNvSpPr>
            <a:spLocks noChangeArrowheads="1"/>
          </p:cNvSpPr>
          <p:nvPr/>
        </p:nvSpPr>
        <p:spPr bwMode="auto">
          <a:xfrm>
            <a:off x="2743200" y="2351264"/>
            <a:ext cx="842963" cy="127000"/>
          </a:xfrm>
          <a:prstGeom prst="rect">
            <a:avLst/>
          </a:prstGeom>
          <a:noFill/>
          <a:ln w="9525">
            <a:noFill/>
            <a:miter lim="800000"/>
            <a:headEnd/>
            <a:tailEnd/>
          </a:ln>
        </p:spPr>
        <p:txBody>
          <a:bodyPr lIns="0" tIns="0" rIns="0" bIns="0">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defRPr/>
            </a:pPr>
            <a:r>
              <a:rPr lang="en-US" altLang="ja-JP" sz="825">
                <a:solidFill>
                  <a:srgbClr val="555B69"/>
                </a:solidFill>
              </a:rPr>
              <a:t>Rigid structures</a:t>
            </a:r>
            <a:endParaRPr lang="en-US" altLang="ja-JP" sz="1200">
              <a:solidFill>
                <a:srgbClr val="555B69"/>
              </a:solidFill>
            </a:endParaRPr>
          </a:p>
        </p:txBody>
      </p:sp>
      <p:sp>
        <p:nvSpPr>
          <p:cNvPr id="27" name="Freeform 229"/>
          <p:cNvSpPr>
            <a:spLocks/>
          </p:cNvSpPr>
          <p:nvPr/>
        </p:nvSpPr>
        <p:spPr bwMode="auto">
          <a:xfrm>
            <a:off x="3176588" y="4064177"/>
            <a:ext cx="360362" cy="490537"/>
          </a:xfrm>
          <a:custGeom>
            <a:avLst/>
            <a:gdLst>
              <a:gd name="T0" fmla="*/ 0 w 365"/>
              <a:gd name="T1" fmla="*/ 2147483647 h 560"/>
              <a:gd name="T2" fmla="*/ 0 w 365"/>
              <a:gd name="T3" fmla="*/ 2147483647 h 560"/>
              <a:gd name="T4" fmla="*/ 2147483647 w 365"/>
              <a:gd name="T5" fmla="*/ 0 h 560"/>
              <a:gd name="T6" fmla="*/ 0 60000 65536"/>
              <a:gd name="T7" fmla="*/ 0 60000 65536"/>
              <a:gd name="T8" fmla="*/ 0 60000 65536"/>
              <a:gd name="T9" fmla="*/ 0 w 365"/>
              <a:gd name="T10" fmla="*/ 0 h 560"/>
              <a:gd name="T11" fmla="*/ 365 w 365"/>
              <a:gd name="T12" fmla="*/ 560 h 560"/>
            </a:gdLst>
            <a:ahLst/>
            <a:cxnLst>
              <a:cxn ang="T6">
                <a:pos x="T0" y="T1"/>
              </a:cxn>
              <a:cxn ang="T7">
                <a:pos x="T2" y="T3"/>
              </a:cxn>
              <a:cxn ang="T8">
                <a:pos x="T4" y="T5"/>
              </a:cxn>
            </a:cxnLst>
            <a:rect l="T9" t="T10" r="T11" b="T12"/>
            <a:pathLst>
              <a:path w="365" h="560">
                <a:moveTo>
                  <a:pt x="0" y="560"/>
                </a:moveTo>
                <a:lnTo>
                  <a:pt x="0" y="4"/>
                </a:lnTo>
                <a:lnTo>
                  <a:pt x="365" y="0"/>
                </a:lnTo>
              </a:path>
            </a:pathLst>
          </a:custGeom>
          <a:noFill/>
          <a:ln w="17463">
            <a:solidFill>
              <a:schemeClr val="tx1"/>
            </a:solidFill>
            <a:prstDash val="sysDash"/>
            <a:round/>
            <a:headEnd/>
            <a:tailEnd/>
          </a:ln>
        </p:spPr>
        <p:txBody>
          <a:bodyPr/>
          <a:lstStyle/>
          <a:p>
            <a:pPr eaLnBrk="1" hangingPunct="1">
              <a:defRPr/>
            </a:pPr>
            <a:endParaRPr lang="en-GB">
              <a:solidFill>
                <a:schemeClr val="tx1">
                  <a:lumMod val="75000"/>
                </a:schemeClr>
              </a:solidFill>
            </a:endParaRPr>
          </a:p>
        </p:txBody>
      </p:sp>
      <p:sp>
        <p:nvSpPr>
          <p:cNvPr id="28" name="Freeform 231"/>
          <p:cNvSpPr>
            <a:spLocks/>
          </p:cNvSpPr>
          <p:nvPr/>
        </p:nvSpPr>
        <p:spPr bwMode="auto">
          <a:xfrm>
            <a:off x="3490913" y="2416352"/>
            <a:ext cx="857250" cy="482600"/>
          </a:xfrm>
          <a:custGeom>
            <a:avLst/>
            <a:gdLst>
              <a:gd name="T0" fmla="*/ 0 w 835"/>
              <a:gd name="T1" fmla="*/ 0 h 510"/>
              <a:gd name="T2" fmla="*/ 2147483647 w 835"/>
              <a:gd name="T3" fmla="*/ 0 h 510"/>
              <a:gd name="T4" fmla="*/ 2147483647 w 835"/>
              <a:gd name="T5" fmla="*/ 2147483647 h 510"/>
              <a:gd name="T6" fmla="*/ 0 60000 65536"/>
              <a:gd name="T7" fmla="*/ 0 60000 65536"/>
              <a:gd name="T8" fmla="*/ 0 60000 65536"/>
              <a:gd name="T9" fmla="*/ 0 w 835"/>
              <a:gd name="T10" fmla="*/ 0 h 510"/>
              <a:gd name="T11" fmla="*/ 835 w 835"/>
              <a:gd name="T12" fmla="*/ 510 h 510"/>
            </a:gdLst>
            <a:ahLst/>
            <a:cxnLst>
              <a:cxn ang="T6">
                <a:pos x="T0" y="T1"/>
              </a:cxn>
              <a:cxn ang="T7">
                <a:pos x="T2" y="T3"/>
              </a:cxn>
              <a:cxn ang="T8">
                <a:pos x="T4" y="T5"/>
              </a:cxn>
            </a:cxnLst>
            <a:rect l="T9" t="T10" r="T11" b="T12"/>
            <a:pathLst>
              <a:path w="835" h="510">
                <a:moveTo>
                  <a:pt x="0" y="0"/>
                </a:moveTo>
                <a:lnTo>
                  <a:pt x="835" y="0"/>
                </a:lnTo>
                <a:lnTo>
                  <a:pt x="835" y="510"/>
                </a:lnTo>
              </a:path>
            </a:pathLst>
          </a:custGeom>
          <a:noFill/>
          <a:ln w="17463">
            <a:solidFill>
              <a:schemeClr val="tx1"/>
            </a:solidFill>
            <a:prstDash val="sysDash"/>
            <a:round/>
            <a:headEnd/>
            <a:tailEnd/>
          </a:ln>
        </p:spPr>
        <p:txBody>
          <a:bodyPr/>
          <a:lstStyle/>
          <a:p>
            <a:pPr eaLnBrk="1" hangingPunct="1">
              <a:defRPr/>
            </a:pPr>
            <a:endParaRPr lang="en-GB">
              <a:solidFill>
                <a:schemeClr val="tx1">
                  <a:lumMod val="75000"/>
                </a:schemeClr>
              </a:solidFill>
            </a:endParaRPr>
          </a:p>
        </p:txBody>
      </p:sp>
      <p:sp>
        <p:nvSpPr>
          <p:cNvPr id="29" name="Freeform 233"/>
          <p:cNvSpPr>
            <a:spLocks/>
          </p:cNvSpPr>
          <p:nvPr/>
        </p:nvSpPr>
        <p:spPr bwMode="auto">
          <a:xfrm>
            <a:off x="5005388" y="2416352"/>
            <a:ext cx="128587" cy="596900"/>
          </a:xfrm>
          <a:custGeom>
            <a:avLst/>
            <a:gdLst>
              <a:gd name="T0" fmla="*/ 2147483647 w 528"/>
              <a:gd name="T1" fmla="*/ 0 h 214"/>
              <a:gd name="T2" fmla="*/ 0 w 528"/>
              <a:gd name="T3" fmla="*/ 0 h 214"/>
              <a:gd name="T4" fmla="*/ 0 w 528"/>
              <a:gd name="T5" fmla="*/ 2147483647 h 214"/>
              <a:gd name="T6" fmla="*/ 0 60000 65536"/>
              <a:gd name="T7" fmla="*/ 0 60000 65536"/>
              <a:gd name="T8" fmla="*/ 0 60000 65536"/>
              <a:gd name="T9" fmla="*/ 0 w 528"/>
              <a:gd name="T10" fmla="*/ 0 h 214"/>
              <a:gd name="T11" fmla="*/ 528 w 528"/>
              <a:gd name="T12" fmla="*/ 214 h 214"/>
            </a:gdLst>
            <a:ahLst/>
            <a:cxnLst>
              <a:cxn ang="T6">
                <a:pos x="T0" y="T1"/>
              </a:cxn>
              <a:cxn ang="T7">
                <a:pos x="T2" y="T3"/>
              </a:cxn>
              <a:cxn ang="T8">
                <a:pos x="T4" y="T5"/>
              </a:cxn>
            </a:cxnLst>
            <a:rect l="T9" t="T10" r="T11" b="T12"/>
            <a:pathLst>
              <a:path w="528" h="214">
                <a:moveTo>
                  <a:pt x="528" y="0"/>
                </a:moveTo>
                <a:lnTo>
                  <a:pt x="0" y="0"/>
                </a:lnTo>
                <a:lnTo>
                  <a:pt x="0" y="214"/>
                </a:lnTo>
              </a:path>
            </a:pathLst>
          </a:custGeom>
          <a:noFill/>
          <a:ln w="17463">
            <a:solidFill>
              <a:schemeClr val="tx1"/>
            </a:solidFill>
            <a:prstDash val="sysDash"/>
            <a:round/>
            <a:headEnd/>
            <a:tailEnd/>
          </a:ln>
        </p:spPr>
        <p:txBody>
          <a:bodyPr/>
          <a:lstStyle/>
          <a:p>
            <a:pPr eaLnBrk="1" hangingPunct="1">
              <a:defRPr/>
            </a:pPr>
            <a:endParaRPr lang="en-GB">
              <a:solidFill>
                <a:schemeClr val="tx1">
                  <a:lumMod val="75000"/>
                </a:schemeClr>
              </a:solidFill>
            </a:endParaRPr>
          </a:p>
        </p:txBody>
      </p:sp>
      <p:sp>
        <p:nvSpPr>
          <p:cNvPr id="30" name="Freeform 235"/>
          <p:cNvSpPr>
            <a:spLocks/>
          </p:cNvSpPr>
          <p:nvPr/>
        </p:nvSpPr>
        <p:spPr bwMode="auto">
          <a:xfrm rot="10800000">
            <a:off x="5046663" y="3165652"/>
            <a:ext cx="506412" cy="1039812"/>
          </a:xfrm>
          <a:custGeom>
            <a:avLst/>
            <a:gdLst>
              <a:gd name="T0" fmla="*/ 2147483647 w 242"/>
              <a:gd name="T1" fmla="*/ 2147483647 h 426"/>
              <a:gd name="T2" fmla="*/ 0 w 242"/>
              <a:gd name="T3" fmla="*/ 2147483647 h 426"/>
              <a:gd name="T4" fmla="*/ 0 w 242"/>
              <a:gd name="T5" fmla="*/ 0 h 426"/>
              <a:gd name="T6" fmla="*/ 0 60000 65536"/>
              <a:gd name="T7" fmla="*/ 0 60000 65536"/>
              <a:gd name="T8" fmla="*/ 0 60000 65536"/>
              <a:gd name="T9" fmla="*/ 0 w 242"/>
              <a:gd name="T10" fmla="*/ 0 h 426"/>
              <a:gd name="T11" fmla="*/ 242 w 242"/>
              <a:gd name="T12" fmla="*/ 426 h 426"/>
            </a:gdLst>
            <a:ahLst/>
            <a:cxnLst>
              <a:cxn ang="T6">
                <a:pos x="T0" y="T1"/>
              </a:cxn>
              <a:cxn ang="T7">
                <a:pos x="T2" y="T3"/>
              </a:cxn>
              <a:cxn ang="T8">
                <a:pos x="T4" y="T5"/>
              </a:cxn>
            </a:cxnLst>
            <a:rect l="T9" t="T10" r="T11" b="T12"/>
            <a:pathLst>
              <a:path w="242" h="426">
                <a:moveTo>
                  <a:pt x="242" y="426"/>
                </a:moveTo>
                <a:lnTo>
                  <a:pt x="0" y="426"/>
                </a:lnTo>
                <a:lnTo>
                  <a:pt x="0" y="0"/>
                </a:lnTo>
              </a:path>
            </a:pathLst>
          </a:custGeom>
          <a:noFill/>
          <a:ln w="17463">
            <a:solidFill>
              <a:schemeClr val="tx1"/>
            </a:solidFill>
            <a:prstDash val="sysDash"/>
            <a:round/>
            <a:headEnd/>
            <a:tailEnd/>
          </a:ln>
        </p:spPr>
        <p:txBody>
          <a:bodyPr/>
          <a:lstStyle/>
          <a:p>
            <a:pPr eaLnBrk="1" hangingPunct="1">
              <a:defRPr/>
            </a:pPr>
            <a:endParaRPr lang="en-GB">
              <a:solidFill>
                <a:schemeClr val="tx1">
                  <a:lumMod val="75000"/>
                </a:schemeClr>
              </a:solidFill>
            </a:endParaRPr>
          </a:p>
        </p:txBody>
      </p:sp>
      <p:sp>
        <p:nvSpPr>
          <p:cNvPr id="31" name="Line 237"/>
          <p:cNvSpPr>
            <a:spLocks noChangeShapeType="1"/>
          </p:cNvSpPr>
          <p:nvPr/>
        </p:nvSpPr>
        <p:spPr bwMode="auto">
          <a:xfrm flipV="1">
            <a:off x="4799013" y="3402189"/>
            <a:ext cx="1587" cy="454025"/>
          </a:xfrm>
          <a:prstGeom prst="line">
            <a:avLst/>
          </a:prstGeom>
          <a:noFill/>
          <a:ln w="17463">
            <a:solidFill>
              <a:schemeClr val="tx1"/>
            </a:solidFill>
            <a:prstDash val="sysDash"/>
            <a:round/>
            <a:headEnd/>
            <a:tailEnd/>
          </a:ln>
        </p:spPr>
        <p:txBody>
          <a:bodyPr/>
          <a:lstStyle/>
          <a:p>
            <a:pPr eaLnBrk="1" hangingPunct="1">
              <a:defRPr/>
            </a:pPr>
            <a:endParaRPr lang="en-GB">
              <a:solidFill>
                <a:schemeClr val="tx1">
                  <a:lumMod val="75000"/>
                </a:schemeClr>
              </a:solidFill>
            </a:endParaRPr>
          </a:p>
        </p:txBody>
      </p:sp>
      <p:sp>
        <p:nvSpPr>
          <p:cNvPr id="32" name="Freeform 239"/>
          <p:cNvSpPr>
            <a:spLocks/>
          </p:cNvSpPr>
          <p:nvPr/>
        </p:nvSpPr>
        <p:spPr bwMode="auto">
          <a:xfrm>
            <a:off x="4195763" y="3372027"/>
            <a:ext cx="158750" cy="865187"/>
          </a:xfrm>
          <a:custGeom>
            <a:avLst/>
            <a:gdLst>
              <a:gd name="T0" fmla="*/ 0 w 163"/>
              <a:gd name="T1" fmla="*/ 2147483647 h 852"/>
              <a:gd name="T2" fmla="*/ 0 w 163"/>
              <a:gd name="T3" fmla="*/ 0 h 852"/>
              <a:gd name="T4" fmla="*/ 2147483647 w 163"/>
              <a:gd name="T5" fmla="*/ 0 h 852"/>
              <a:gd name="T6" fmla="*/ 0 60000 65536"/>
              <a:gd name="T7" fmla="*/ 0 60000 65536"/>
              <a:gd name="T8" fmla="*/ 0 60000 65536"/>
              <a:gd name="T9" fmla="*/ 0 w 163"/>
              <a:gd name="T10" fmla="*/ 0 h 852"/>
              <a:gd name="T11" fmla="*/ 163 w 163"/>
              <a:gd name="T12" fmla="*/ 852 h 852"/>
            </a:gdLst>
            <a:ahLst/>
            <a:cxnLst>
              <a:cxn ang="T6">
                <a:pos x="T0" y="T1"/>
              </a:cxn>
              <a:cxn ang="T7">
                <a:pos x="T2" y="T3"/>
              </a:cxn>
              <a:cxn ang="T8">
                <a:pos x="T4" y="T5"/>
              </a:cxn>
            </a:cxnLst>
            <a:rect l="T9" t="T10" r="T11" b="T12"/>
            <a:pathLst>
              <a:path w="163" h="852">
                <a:moveTo>
                  <a:pt x="0" y="852"/>
                </a:moveTo>
                <a:lnTo>
                  <a:pt x="0" y="0"/>
                </a:lnTo>
                <a:lnTo>
                  <a:pt x="163" y="0"/>
                </a:lnTo>
              </a:path>
            </a:pathLst>
          </a:custGeom>
          <a:noFill/>
          <a:ln w="17463">
            <a:solidFill>
              <a:schemeClr val="tx1"/>
            </a:solidFill>
            <a:prstDash val="sysDash"/>
            <a:round/>
            <a:headEnd/>
            <a:tailEnd/>
          </a:ln>
        </p:spPr>
        <p:txBody>
          <a:bodyPr/>
          <a:lstStyle/>
          <a:p>
            <a:pPr eaLnBrk="1" hangingPunct="1">
              <a:defRPr/>
            </a:pPr>
            <a:endParaRPr lang="en-GB">
              <a:solidFill>
                <a:schemeClr val="tx1">
                  <a:lumMod val="75000"/>
                </a:schemeClr>
              </a:solidFill>
            </a:endParaRPr>
          </a:p>
        </p:txBody>
      </p:sp>
      <p:cxnSp>
        <p:nvCxnSpPr>
          <p:cNvPr id="33" name="Connecteur en angle 82"/>
          <p:cNvCxnSpPr>
            <a:cxnSpLocks noChangeShapeType="1"/>
          </p:cNvCxnSpPr>
          <p:nvPr/>
        </p:nvCxnSpPr>
        <p:spPr bwMode="auto">
          <a:xfrm rot="5400000" flipH="1" flipV="1">
            <a:off x="2708276" y="3749851"/>
            <a:ext cx="665162" cy="271463"/>
          </a:xfrm>
          <a:prstGeom prst="bentConnector3">
            <a:avLst>
              <a:gd name="adj1" fmla="val 50000"/>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34" name="Gerade Verbindung 91"/>
          <p:cNvCxnSpPr/>
          <p:nvPr/>
        </p:nvCxnSpPr>
        <p:spPr bwMode="auto">
          <a:xfrm>
            <a:off x="5908675" y="2306814"/>
            <a:ext cx="0" cy="2552700"/>
          </a:xfrm>
          <a:prstGeom prst="line">
            <a:avLst/>
          </a:prstGeom>
          <a:ln>
            <a:solidFill>
              <a:schemeClr val="tx1"/>
            </a:solidFill>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35" name="Rectangle 228"/>
          <p:cNvSpPr>
            <a:spLocks noChangeArrowheads="1"/>
          </p:cNvSpPr>
          <p:nvPr/>
        </p:nvSpPr>
        <p:spPr bwMode="auto">
          <a:xfrm>
            <a:off x="5786438" y="2336977"/>
            <a:ext cx="1162050" cy="127000"/>
          </a:xfrm>
          <a:prstGeom prst="rect">
            <a:avLst/>
          </a:prstGeom>
          <a:noFill/>
          <a:ln w="9525">
            <a:noFill/>
            <a:miter lim="800000"/>
            <a:headEnd/>
            <a:tailEnd/>
          </a:ln>
        </p:spPr>
        <p:txBody>
          <a:bodyPr lIns="0" tIns="0" rIns="0" bIns="0">
            <a:spAutoFit/>
          </a:bodyPr>
          <a:lstStyle/>
          <a:p>
            <a:pPr algn="ctr" eaLnBrk="1" hangingPunct="1">
              <a:defRPr/>
            </a:pPr>
            <a:r>
              <a:rPr lang="en-US" sz="825" dirty="0">
                <a:solidFill>
                  <a:schemeClr val="tx1">
                    <a:lumMod val="75000"/>
                  </a:schemeClr>
                </a:solidFill>
                <a:latin typeface="Arial" charset="0"/>
                <a:cs typeface="Arial" charset="0"/>
              </a:rPr>
              <a:t>Low Speed Fan</a:t>
            </a:r>
          </a:p>
        </p:txBody>
      </p:sp>
      <p:sp>
        <p:nvSpPr>
          <p:cNvPr id="36" name="Rectangle 228"/>
          <p:cNvSpPr>
            <a:spLocks noChangeArrowheads="1"/>
          </p:cNvSpPr>
          <p:nvPr/>
        </p:nvSpPr>
        <p:spPr bwMode="auto">
          <a:xfrm>
            <a:off x="7221538" y="2495727"/>
            <a:ext cx="1255712" cy="127000"/>
          </a:xfrm>
          <a:prstGeom prst="rect">
            <a:avLst/>
          </a:prstGeom>
          <a:noFill/>
          <a:ln w="9525">
            <a:noFill/>
            <a:miter lim="800000"/>
            <a:headEnd/>
            <a:tailEnd/>
          </a:ln>
        </p:spPr>
        <p:txBody>
          <a:bodyPr lIns="0" tIns="0" rIns="0" bIns="0">
            <a:spAutoFit/>
          </a:bodyPr>
          <a:lstStyle/>
          <a:p>
            <a:pPr eaLnBrk="1" hangingPunct="1">
              <a:defRPr/>
            </a:pPr>
            <a:r>
              <a:rPr lang="en-US" sz="825" dirty="0">
                <a:solidFill>
                  <a:schemeClr val="tx1">
                    <a:lumMod val="75000"/>
                  </a:schemeClr>
                </a:solidFill>
                <a:latin typeface="Arial" charset="0"/>
                <a:cs typeface="Arial" charset="0"/>
              </a:rPr>
              <a:t>High-Speed LPC &amp; LPT</a:t>
            </a:r>
          </a:p>
        </p:txBody>
      </p:sp>
      <p:sp>
        <p:nvSpPr>
          <p:cNvPr id="37" name="Rectangle 228"/>
          <p:cNvSpPr>
            <a:spLocks noChangeArrowheads="1"/>
          </p:cNvSpPr>
          <p:nvPr/>
        </p:nvSpPr>
        <p:spPr bwMode="auto">
          <a:xfrm>
            <a:off x="7324725" y="4345164"/>
            <a:ext cx="1089025" cy="254000"/>
          </a:xfrm>
          <a:prstGeom prst="rect">
            <a:avLst/>
          </a:prstGeom>
          <a:noFill/>
          <a:ln w="9525">
            <a:noFill/>
            <a:miter lim="800000"/>
            <a:headEnd/>
            <a:tailEnd/>
          </a:ln>
        </p:spPr>
        <p:txBody>
          <a:bodyPr lIns="0" tIns="0" rIns="0" bIns="0">
            <a:spAutoFit/>
          </a:bodyPr>
          <a:lstStyle/>
          <a:p>
            <a:pPr eaLnBrk="1" hangingPunct="1">
              <a:defRPr/>
            </a:pPr>
            <a:r>
              <a:rPr lang="en-US" sz="825" dirty="0">
                <a:solidFill>
                  <a:schemeClr val="tx1">
                    <a:lumMod val="75000"/>
                  </a:schemeClr>
                </a:solidFill>
                <a:latin typeface="Arial" charset="0"/>
                <a:cs typeface="Arial" charset="0"/>
              </a:rPr>
              <a:t>5 fewer stages and</a:t>
            </a:r>
          </a:p>
          <a:p>
            <a:pPr eaLnBrk="1" hangingPunct="1">
              <a:defRPr/>
            </a:pPr>
            <a:r>
              <a:rPr lang="en-US" sz="825" dirty="0">
                <a:solidFill>
                  <a:schemeClr val="tx1">
                    <a:lumMod val="75000"/>
                  </a:schemeClr>
                </a:solidFill>
                <a:latin typeface="Arial" charset="0"/>
                <a:cs typeface="Arial" charset="0"/>
              </a:rPr>
              <a:t>1500 fewer airfoils</a:t>
            </a:r>
          </a:p>
        </p:txBody>
      </p:sp>
      <p:sp>
        <p:nvSpPr>
          <p:cNvPr id="38" name="Rectangle 228"/>
          <p:cNvSpPr>
            <a:spLocks noChangeArrowheads="1"/>
          </p:cNvSpPr>
          <p:nvPr/>
        </p:nvSpPr>
        <p:spPr bwMode="auto">
          <a:xfrm>
            <a:off x="7324725" y="4005439"/>
            <a:ext cx="1049338" cy="254000"/>
          </a:xfrm>
          <a:prstGeom prst="rect">
            <a:avLst/>
          </a:prstGeom>
          <a:noFill/>
          <a:ln w="9525">
            <a:noFill/>
            <a:miter lim="800000"/>
            <a:headEnd/>
            <a:tailEnd/>
          </a:ln>
        </p:spPr>
        <p:txBody>
          <a:bodyPr lIns="0" tIns="0" rIns="0" bIns="0">
            <a:spAutoFit/>
          </a:bodyPr>
          <a:lstStyle/>
          <a:p>
            <a:pPr eaLnBrk="1" hangingPunct="1">
              <a:defRPr/>
            </a:pPr>
            <a:r>
              <a:rPr lang="en-US" sz="825" dirty="0">
                <a:solidFill>
                  <a:schemeClr val="tx1">
                    <a:lumMod val="75000"/>
                  </a:schemeClr>
                </a:solidFill>
                <a:latin typeface="Arial" charset="0"/>
              </a:rPr>
              <a:t>advanced core and</a:t>
            </a:r>
          </a:p>
          <a:p>
            <a:pPr eaLnBrk="1" hangingPunct="1">
              <a:defRPr/>
            </a:pPr>
            <a:r>
              <a:rPr lang="en-US" sz="825" dirty="0">
                <a:solidFill>
                  <a:schemeClr val="tx1">
                    <a:lumMod val="75000"/>
                  </a:schemeClr>
                </a:solidFill>
                <a:latin typeface="Arial" charset="0"/>
              </a:rPr>
              <a:t>TALON</a:t>
            </a:r>
            <a:r>
              <a:rPr lang="en-US" sz="825" baseline="30000" dirty="0">
                <a:solidFill>
                  <a:schemeClr val="tx1">
                    <a:lumMod val="75000"/>
                  </a:schemeClr>
                </a:solidFill>
                <a:latin typeface="Arial" charset="0"/>
              </a:rPr>
              <a:t>™</a:t>
            </a:r>
            <a:r>
              <a:rPr lang="en-US" sz="825" dirty="0">
                <a:solidFill>
                  <a:schemeClr val="tx1">
                    <a:lumMod val="75000"/>
                  </a:schemeClr>
                </a:solidFill>
                <a:latin typeface="Arial" charset="0"/>
              </a:rPr>
              <a:t> X combustor</a:t>
            </a:r>
          </a:p>
        </p:txBody>
      </p:sp>
      <p:sp>
        <p:nvSpPr>
          <p:cNvPr id="39" name="Rectangle 228"/>
          <p:cNvSpPr>
            <a:spLocks noChangeArrowheads="1"/>
          </p:cNvSpPr>
          <p:nvPr/>
        </p:nvSpPr>
        <p:spPr bwMode="auto">
          <a:xfrm>
            <a:off x="6329363" y="4456289"/>
            <a:ext cx="714375" cy="254000"/>
          </a:xfrm>
          <a:prstGeom prst="rect">
            <a:avLst/>
          </a:prstGeom>
          <a:noFill/>
          <a:ln w="9525">
            <a:noFill/>
            <a:miter lim="800000"/>
            <a:headEnd/>
            <a:tailEnd/>
          </a:ln>
        </p:spPr>
        <p:txBody>
          <a:bodyPr lIns="0" tIns="0" rIns="0" bIns="0">
            <a:spAutoFit/>
          </a:bodyPr>
          <a:lstStyle/>
          <a:p>
            <a:pPr algn="ctr" eaLnBrk="1" hangingPunct="1">
              <a:defRPr/>
            </a:pPr>
            <a:r>
              <a:rPr lang="en-US" sz="825" dirty="0">
                <a:solidFill>
                  <a:schemeClr val="tx1">
                    <a:lumMod val="75000"/>
                  </a:schemeClr>
                </a:solidFill>
                <a:latin typeface="Arial" charset="0"/>
              </a:rPr>
              <a:t>Fan Drive</a:t>
            </a:r>
            <a:br>
              <a:rPr lang="en-US" sz="825" dirty="0">
                <a:solidFill>
                  <a:schemeClr val="tx1">
                    <a:lumMod val="75000"/>
                  </a:schemeClr>
                </a:solidFill>
                <a:latin typeface="Arial" charset="0"/>
              </a:rPr>
            </a:br>
            <a:r>
              <a:rPr lang="en-US" sz="825" dirty="0">
                <a:solidFill>
                  <a:schemeClr val="tx1">
                    <a:lumMod val="75000"/>
                  </a:schemeClr>
                </a:solidFill>
                <a:latin typeface="Arial" charset="0"/>
              </a:rPr>
              <a:t>Gear System</a:t>
            </a:r>
          </a:p>
        </p:txBody>
      </p:sp>
      <p:sp>
        <p:nvSpPr>
          <p:cNvPr id="40" name="AutoShape 9"/>
          <p:cNvSpPr>
            <a:spLocks noChangeArrowheads="1"/>
          </p:cNvSpPr>
          <p:nvPr/>
        </p:nvSpPr>
        <p:spPr bwMode="auto">
          <a:xfrm>
            <a:off x="3676320" y="1905832"/>
            <a:ext cx="1846226" cy="333816"/>
          </a:xfrm>
          <a:prstGeom prst="roundRect">
            <a:avLst>
              <a:gd name="adj" fmla="val 16667"/>
            </a:avLst>
          </a:prstGeom>
          <a:noFill/>
          <a:ln w="9525" algn="ctr">
            <a:noFill/>
            <a:round/>
            <a:headEnd/>
            <a:tailEnd/>
          </a:ln>
          <a:effectLst>
            <a:softEdge rad="63500"/>
          </a:effectLst>
        </p:spPr>
        <p:txBody>
          <a:bodyPr lIns="67500" tIns="35100" rIns="67500" bIns="35100">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defRPr/>
            </a:pPr>
            <a:r>
              <a:rPr lang="en-US" altLang="ja-JP" sz="1500" dirty="0">
                <a:solidFill>
                  <a:srgbClr val="000000"/>
                </a:solidFill>
              </a:rPr>
              <a:t>CFM LEAP-1A</a:t>
            </a:r>
            <a:endParaRPr lang="en-GB" altLang="ja-JP" sz="1500" dirty="0">
              <a:solidFill>
                <a:srgbClr val="000000"/>
              </a:solidFill>
            </a:endParaRPr>
          </a:p>
        </p:txBody>
      </p:sp>
      <p:pic>
        <p:nvPicPr>
          <p:cNvPr id="41" name="Picture 30" descr="CFM logo"/>
          <p:cNvPicPr>
            <a:picLocks noChangeAspect="1" noChangeArrowheads="1"/>
          </p:cNvPicPr>
          <p:nvPr/>
        </p:nvPicPr>
        <p:blipFill>
          <a:blip r:embed="rId6">
            <a:extLst>
              <a:ext uri="{28A0092B-C50C-407E-A947-70E740481C1C}">
                <a14:useLocalDpi xmlns:a14="http://schemas.microsoft.com/office/drawing/2010/main" val="0"/>
              </a:ext>
            </a:extLst>
          </a:blip>
          <a:srcRect b="96"/>
          <a:stretch>
            <a:fillRect/>
          </a:stretch>
        </p:blipFill>
        <p:spPr bwMode="auto">
          <a:xfrm>
            <a:off x="3336925" y="1903589"/>
            <a:ext cx="33496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descr="PW_Eagle_wt_matte_low"/>
          <p:cNvPicPr>
            <a:picLocks noChangeAspect="1" noChangeArrowheads="1"/>
          </p:cNvPicPr>
          <p:nvPr/>
        </p:nvPicPr>
        <p:blipFill>
          <a:blip r:embed="rId7">
            <a:lum bright="12000" contrast="6000"/>
            <a:extLst>
              <a:ext uri="{28A0092B-C50C-407E-A947-70E740481C1C}">
                <a14:useLocalDpi xmlns:a14="http://schemas.microsoft.com/office/drawing/2010/main" val="0"/>
              </a:ext>
            </a:extLst>
          </a:blip>
          <a:srcRect/>
          <a:stretch>
            <a:fillRect/>
          </a:stretch>
        </p:blipFill>
        <p:spPr bwMode="auto">
          <a:xfrm>
            <a:off x="5911850" y="1924227"/>
            <a:ext cx="4508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Connector 56"/>
          <p:cNvCxnSpPr/>
          <p:nvPr/>
        </p:nvCxnSpPr>
        <p:spPr bwMode="auto">
          <a:xfrm>
            <a:off x="7785100" y="2638602"/>
            <a:ext cx="508000" cy="755650"/>
          </a:xfrm>
          <a:prstGeom prst="line">
            <a:avLst/>
          </a:prstGeom>
          <a:noFill/>
          <a:ln w="9525" cap="flat" cmpd="sng" algn="ctr">
            <a:solidFill>
              <a:schemeClr val="tx1">
                <a:lumMod val="50000"/>
              </a:schemeClr>
            </a:solidFill>
            <a:prstDash val="sysDash"/>
            <a:round/>
            <a:headEnd type="none" w="med" len="med"/>
            <a:tailEnd type="none" w="med" len="med"/>
          </a:ln>
          <a:effectLst/>
        </p:spPr>
      </p:cxnSp>
      <p:cxnSp>
        <p:nvCxnSpPr>
          <p:cNvPr id="44" name="Straight Connector 57"/>
          <p:cNvCxnSpPr/>
          <p:nvPr/>
        </p:nvCxnSpPr>
        <p:spPr bwMode="auto">
          <a:xfrm>
            <a:off x="6335713" y="2478264"/>
            <a:ext cx="31750" cy="850900"/>
          </a:xfrm>
          <a:prstGeom prst="line">
            <a:avLst/>
          </a:prstGeom>
          <a:noFill/>
          <a:ln w="9525" cap="flat" cmpd="sng" algn="ctr">
            <a:solidFill>
              <a:schemeClr val="tx1">
                <a:lumMod val="50000"/>
              </a:schemeClr>
            </a:solidFill>
            <a:prstDash val="sysDash"/>
            <a:round/>
            <a:headEnd type="none" w="med" len="med"/>
            <a:tailEnd type="none" w="med" len="med"/>
          </a:ln>
          <a:effectLst/>
        </p:spPr>
      </p:cxnSp>
      <p:cxnSp>
        <p:nvCxnSpPr>
          <p:cNvPr id="45" name="Straight Connector 58"/>
          <p:cNvCxnSpPr/>
          <p:nvPr/>
        </p:nvCxnSpPr>
        <p:spPr bwMode="auto">
          <a:xfrm flipH="1" flipV="1">
            <a:off x="6708775" y="3803827"/>
            <a:ext cx="20638" cy="617537"/>
          </a:xfrm>
          <a:prstGeom prst="line">
            <a:avLst/>
          </a:prstGeom>
          <a:noFill/>
          <a:ln w="9525" cap="flat" cmpd="sng" algn="ctr">
            <a:solidFill>
              <a:schemeClr val="tx1">
                <a:lumMod val="50000"/>
              </a:schemeClr>
            </a:solidFill>
            <a:prstDash val="sysDash"/>
            <a:round/>
            <a:headEnd type="none" w="med" len="med"/>
            <a:tailEnd type="none" w="med" len="med"/>
          </a:ln>
          <a:effectLst/>
        </p:spPr>
      </p:cxnSp>
      <p:cxnSp>
        <p:nvCxnSpPr>
          <p:cNvPr id="46" name="Straight Connector 59"/>
          <p:cNvCxnSpPr/>
          <p:nvPr/>
        </p:nvCxnSpPr>
        <p:spPr bwMode="auto">
          <a:xfrm flipH="1">
            <a:off x="7324725" y="2625902"/>
            <a:ext cx="460375" cy="776287"/>
          </a:xfrm>
          <a:prstGeom prst="line">
            <a:avLst/>
          </a:prstGeom>
          <a:noFill/>
          <a:ln w="9525" cap="flat" cmpd="sng" algn="ctr">
            <a:solidFill>
              <a:schemeClr val="tx1">
                <a:lumMod val="50000"/>
              </a:schemeClr>
            </a:solidFill>
            <a:prstDash val="sysDash"/>
            <a:round/>
            <a:headEnd type="none" w="med" len="med"/>
            <a:tailEnd type="none" w="med" len="med"/>
          </a:ln>
          <a:effectLst/>
        </p:spPr>
      </p:cxnSp>
      <p:cxnSp>
        <p:nvCxnSpPr>
          <p:cNvPr id="47" name="Straight Connector 60"/>
          <p:cNvCxnSpPr/>
          <p:nvPr/>
        </p:nvCxnSpPr>
        <p:spPr bwMode="auto">
          <a:xfrm flipV="1">
            <a:off x="7859713" y="4370564"/>
            <a:ext cx="7937" cy="3175"/>
          </a:xfrm>
          <a:prstGeom prst="line">
            <a:avLst/>
          </a:prstGeom>
          <a:noFill/>
          <a:ln w="9525" cap="flat" cmpd="sng" algn="ctr">
            <a:solidFill>
              <a:schemeClr val="tx1">
                <a:lumMod val="50000"/>
              </a:schemeClr>
            </a:solidFill>
            <a:prstDash val="sysDash"/>
            <a:round/>
            <a:headEnd type="none" w="med" len="med"/>
            <a:tailEnd type="none" w="med" len="med"/>
          </a:ln>
          <a:effectLst/>
        </p:spPr>
      </p:cxnSp>
      <p:sp>
        <p:nvSpPr>
          <p:cNvPr id="48" name="Rectangle 61"/>
          <p:cNvSpPr/>
          <p:nvPr/>
        </p:nvSpPr>
        <p:spPr>
          <a:xfrm>
            <a:off x="3746500" y="4259439"/>
            <a:ext cx="901700" cy="346075"/>
          </a:xfrm>
          <a:prstGeom prst="rect">
            <a:avLst/>
          </a:prstGeom>
        </p:spPr>
        <p:txBody>
          <a:bodyPr>
            <a:spAutoFit/>
          </a:bodyPr>
          <a:lstStyle/>
          <a:p>
            <a:pPr algn="ctr" eaLnBrk="1" hangingPunct="1">
              <a:defRPr/>
            </a:pPr>
            <a:r>
              <a:rPr lang="en-GB" altLang="ko-KR" sz="825" dirty="0">
                <a:solidFill>
                  <a:schemeClr val="tx1">
                    <a:lumMod val="75000"/>
                  </a:schemeClr>
                </a:solidFill>
                <a:latin typeface="Helvetica" pitchFamily="34" charset="0"/>
              </a:rPr>
              <a:t>HP Compressor</a:t>
            </a:r>
          </a:p>
        </p:txBody>
      </p:sp>
      <p:sp>
        <p:nvSpPr>
          <p:cNvPr id="49" name="テキスト ボックス 48"/>
          <p:cNvSpPr txBox="1"/>
          <p:nvPr/>
        </p:nvSpPr>
        <p:spPr>
          <a:xfrm>
            <a:off x="506757" y="5186975"/>
            <a:ext cx="11492089" cy="1169551"/>
          </a:xfrm>
          <a:prstGeom prst="rect">
            <a:avLst/>
          </a:prstGeom>
          <a:noFill/>
        </p:spPr>
        <p:txBody>
          <a:bodyPr wrap="square">
            <a:spAutoFit/>
          </a:bodyPr>
          <a:lstStyle/>
          <a:p>
            <a:pPr marL="214313" indent="-214313">
              <a:buFont typeface="Wingdings" panose="05000000000000000000" pitchFamily="2" charset="2"/>
              <a:buChar char="ü"/>
              <a:defRPr/>
            </a:pPr>
            <a:r>
              <a:rPr lang="en-US" altLang="ja-JP" sz="1400" b="1" dirty="0">
                <a:latin typeface="Meiryo UI" panose="020B0604030504040204" pitchFamily="50" charset="-128"/>
                <a:ea typeface="Meiryo UI" panose="020B0604030504040204" pitchFamily="50" charset="-128"/>
              </a:rPr>
              <a:t>GE</a:t>
            </a:r>
            <a:r>
              <a:rPr lang="ja-JP" altLang="en-US" sz="1400" b="1" dirty="0">
                <a:latin typeface="Meiryo UI" panose="020B0604030504040204" pitchFamily="50" charset="-128"/>
                <a:ea typeface="Meiryo UI" panose="020B0604030504040204" pitchFamily="50" charset="-128"/>
              </a:rPr>
              <a:t>の</a:t>
            </a:r>
            <a:r>
              <a:rPr lang="en-US" altLang="ja-JP" sz="1400" b="1" dirty="0">
                <a:latin typeface="Meiryo UI" panose="020B0604030504040204" pitchFamily="50" charset="-128"/>
                <a:ea typeface="Meiryo UI" panose="020B0604030504040204" pitchFamily="50" charset="-128"/>
              </a:rPr>
              <a:t>LEAP</a:t>
            </a:r>
            <a:r>
              <a:rPr lang="ja-JP" altLang="en-US" sz="1400" b="1" dirty="0">
                <a:latin typeface="Meiryo UI" panose="020B0604030504040204" pitchFamily="50" charset="-128"/>
                <a:ea typeface="Meiryo UI" panose="020B0604030504040204" pitchFamily="50" charset="-128"/>
              </a:rPr>
              <a:t>と</a:t>
            </a:r>
            <a:r>
              <a:rPr lang="en-US" altLang="ja-JP" sz="1400" b="1" dirty="0">
                <a:latin typeface="Meiryo UI" panose="020B0604030504040204" pitchFamily="50" charset="-128"/>
                <a:ea typeface="Meiryo UI" panose="020B0604030504040204" pitchFamily="50" charset="-128"/>
              </a:rPr>
              <a:t>Pratt &amp; </a:t>
            </a:r>
            <a:r>
              <a:rPr lang="en-US" altLang="ja-JP" sz="1400" b="1" dirty="0" err="1">
                <a:latin typeface="Meiryo UI" panose="020B0604030504040204" pitchFamily="50" charset="-128"/>
                <a:ea typeface="Meiryo UI" panose="020B0604030504040204" pitchFamily="50" charset="-128"/>
              </a:rPr>
              <a:t>Whithney</a:t>
            </a:r>
            <a:r>
              <a:rPr lang="ja-JP" altLang="en-US" sz="1400" b="1" dirty="0">
                <a:latin typeface="Meiryo UI" panose="020B0604030504040204" pitchFamily="50" charset="-128"/>
                <a:ea typeface="Meiryo UI" panose="020B0604030504040204" pitchFamily="50" charset="-128"/>
              </a:rPr>
              <a:t>（</a:t>
            </a:r>
            <a:r>
              <a:rPr lang="en-US" altLang="ja-JP" sz="1400" b="1" dirty="0">
                <a:latin typeface="Meiryo UI" panose="020B0604030504040204" pitchFamily="50" charset="-128"/>
                <a:ea typeface="Meiryo UI" panose="020B0604030504040204" pitchFamily="50" charset="-128"/>
              </a:rPr>
              <a:t>PW</a:t>
            </a:r>
            <a:r>
              <a:rPr lang="ja-JP" altLang="en-US" sz="1400" b="1" dirty="0">
                <a:latin typeface="Meiryo UI" panose="020B0604030504040204" pitchFamily="50" charset="-128"/>
                <a:ea typeface="Meiryo UI" panose="020B0604030504040204" pitchFamily="50" charset="-128"/>
              </a:rPr>
              <a:t>）の</a:t>
            </a:r>
            <a:r>
              <a:rPr lang="en-US" altLang="ja-JP" sz="1400" b="1" dirty="0">
                <a:latin typeface="Meiryo UI" panose="020B0604030504040204" pitchFamily="50" charset="-128"/>
                <a:ea typeface="Meiryo UI" panose="020B0604030504040204" pitchFamily="50" charset="-128"/>
              </a:rPr>
              <a:t>PW1100</a:t>
            </a:r>
            <a:r>
              <a:rPr lang="ja-JP" altLang="en-US" sz="1400" b="1" dirty="0">
                <a:latin typeface="Meiryo UI" panose="020B0604030504040204" pitchFamily="50" charset="-128"/>
                <a:ea typeface="Meiryo UI" panose="020B0604030504040204" pitchFamily="50" charset="-128"/>
              </a:rPr>
              <a:t>は、３次元構造物と</a:t>
            </a:r>
            <a:r>
              <a:rPr lang="en-US" altLang="ja-JP" sz="1400" b="1" dirty="0">
                <a:latin typeface="Meiryo UI" panose="020B0604030504040204" pitchFamily="50" charset="-128"/>
                <a:ea typeface="Meiryo UI" panose="020B0604030504040204" pitchFamily="50" charset="-128"/>
              </a:rPr>
              <a:t>RTM</a:t>
            </a:r>
            <a:r>
              <a:rPr lang="ja-JP" altLang="en-US" sz="1400" b="1" dirty="0">
                <a:latin typeface="Meiryo UI" panose="020B0604030504040204" pitchFamily="50" charset="-128"/>
                <a:ea typeface="Meiryo UI" panose="020B0604030504040204" pitchFamily="50" charset="-128"/>
              </a:rPr>
              <a:t>（</a:t>
            </a:r>
            <a:r>
              <a:rPr lang="en-US" altLang="ja-JP" sz="1400" b="1" dirty="0">
                <a:latin typeface="Meiryo UI" panose="020B0604030504040204" pitchFamily="50" charset="-128"/>
                <a:ea typeface="Meiryo UI" panose="020B0604030504040204" pitchFamily="50" charset="-128"/>
              </a:rPr>
              <a:t>Resin Transfer Molding</a:t>
            </a:r>
            <a:r>
              <a:rPr lang="ja-JP" altLang="en-US" sz="1400" b="1" dirty="0">
                <a:latin typeface="Meiryo UI" panose="020B0604030504040204" pitchFamily="50" charset="-128"/>
                <a:ea typeface="Meiryo UI" panose="020B0604030504040204" pitchFamily="50" charset="-128"/>
              </a:rPr>
              <a:t>：エポキシ樹脂を含浸して硬化させる製造法）成形法を組み合わせたファンブレードとファンケースを採用。</a:t>
            </a:r>
          </a:p>
          <a:p>
            <a:pPr marL="214313" indent="-214313">
              <a:buFont typeface="Wingdings" panose="05000000000000000000" pitchFamily="2" charset="2"/>
              <a:buChar char="ü"/>
              <a:defRPr/>
            </a:pPr>
            <a:r>
              <a:rPr lang="ja-JP" altLang="en-US" sz="1400" b="1" dirty="0">
                <a:latin typeface="Meiryo UI" panose="020B0604030504040204" pitchFamily="50" charset="-128"/>
                <a:ea typeface="Meiryo UI" panose="020B0604030504040204" pitchFamily="50" charset="-128"/>
              </a:rPr>
              <a:t>ファンブレードは、</a:t>
            </a:r>
            <a:r>
              <a:rPr lang="en-US" altLang="ja-JP" sz="1400" b="1" dirty="0">
                <a:latin typeface="Meiryo UI" panose="020B0604030504040204" pitchFamily="50" charset="-128"/>
                <a:ea typeface="Meiryo UI" panose="020B0604030504040204" pitchFamily="50" charset="-128"/>
              </a:rPr>
              <a:t>CFRP</a:t>
            </a:r>
            <a:r>
              <a:rPr lang="ja-JP" altLang="en-US" sz="1400" b="1" dirty="0">
                <a:latin typeface="Meiryo UI" panose="020B0604030504040204" pitchFamily="50" charset="-128"/>
                <a:ea typeface="Meiryo UI" panose="020B0604030504040204" pitchFamily="50" charset="-128"/>
              </a:rPr>
              <a:t>（炭素繊維強化プラスチック）で</a:t>
            </a:r>
            <a:r>
              <a:rPr lang="en-US" altLang="ja-JP" sz="1400" b="1" dirty="0">
                <a:latin typeface="Meiryo UI" panose="020B0604030504040204" pitchFamily="50" charset="-128"/>
                <a:ea typeface="Meiryo UI" panose="020B0604030504040204" pitchFamily="50" charset="-128"/>
              </a:rPr>
              <a:t>1000</a:t>
            </a:r>
            <a:r>
              <a:rPr lang="ja-JP" altLang="en-US" sz="1400" b="1" dirty="0">
                <a:latin typeface="Meiryo UI" panose="020B0604030504040204" pitchFamily="50" charset="-128"/>
                <a:ea typeface="Meiryo UI" panose="020B0604030504040204" pitchFamily="50" charset="-128"/>
              </a:rPr>
              <a:t>枚以上の</a:t>
            </a:r>
            <a:r>
              <a:rPr lang="en-US" altLang="ja-JP" sz="1400" b="1" dirty="0">
                <a:latin typeface="Meiryo UI" panose="020B0604030504040204" pitchFamily="50" charset="-128"/>
                <a:ea typeface="Meiryo UI" panose="020B0604030504040204" pitchFamily="50" charset="-128"/>
              </a:rPr>
              <a:t>CFRP</a:t>
            </a:r>
            <a:r>
              <a:rPr lang="ja-JP" altLang="en-US" sz="1400" b="1" dirty="0">
                <a:latin typeface="Meiryo UI" panose="020B0604030504040204" pitchFamily="50" charset="-128"/>
                <a:ea typeface="Meiryo UI" panose="020B0604030504040204" pitchFamily="50" charset="-128"/>
              </a:rPr>
              <a:t>シート（プリプレグ）を手作業で積み重ねて（積層作業）、オートクレーブで数時間焼き固める製造方法で時間とコストが課題。</a:t>
            </a:r>
            <a:endParaRPr lang="en-US" altLang="ja-JP" sz="1400" b="1" dirty="0">
              <a:latin typeface="Meiryo UI" panose="020B0604030504040204" pitchFamily="50" charset="-128"/>
              <a:ea typeface="Meiryo UI" panose="020B0604030504040204" pitchFamily="50" charset="-128"/>
            </a:endParaRPr>
          </a:p>
          <a:p>
            <a:pPr marL="214313" indent="-214313">
              <a:buFont typeface="Wingdings" panose="05000000000000000000" pitchFamily="2" charset="2"/>
              <a:buChar char="ü"/>
              <a:defRPr/>
            </a:pPr>
            <a:r>
              <a:rPr lang="en-US" altLang="ja-JP" sz="1400" b="1" dirty="0">
                <a:latin typeface="Meiryo UI" panose="020B0604030504040204" pitchFamily="50" charset="-128"/>
                <a:ea typeface="Meiryo UI" panose="020B0604030504040204" pitchFamily="50" charset="-128"/>
              </a:rPr>
              <a:t>PW</a:t>
            </a:r>
            <a:r>
              <a:rPr lang="ja-JP" altLang="en-US" sz="1400" b="1" dirty="0">
                <a:latin typeface="Meiryo UI" panose="020B0604030504040204" pitchFamily="50" charset="-128"/>
                <a:ea typeface="Meiryo UI" panose="020B0604030504040204" pitchFamily="50" charset="-128"/>
              </a:rPr>
              <a:t>社は、変性エポキシ樹脂</a:t>
            </a:r>
            <a:r>
              <a:rPr lang="en-US" altLang="ja-JP" sz="1400" b="1" dirty="0">
                <a:latin typeface="Meiryo UI" panose="020B0604030504040204" pitchFamily="50" charset="-128"/>
                <a:ea typeface="Meiryo UI" panose="020B0604030504040204" pitchFamily="50" charset="-128"/>
              </a:rPr>
              <a:t>CFRP</a:t>
            </a:r>
            <a:r>
              <a:rPr lang="ja-JP" altLang="en-US" sz="1400" b="1" dirty="0">
                <a:latin typeface="Meiryo UI" panose="020B0604030504040204" pitchFamily="50" charset="-128"/>
                <a:ea typeface="Meiryo UI" panose="020B0604030504040204" pitchFamily="50" charset="-128"/>
              </a:rPr>
              <a:t>（プリプレグ）と自動積層・プレス成型法を用いた製造法を採用。</a:t>
            </a:r>
          </a:p>
        </p:txBody>
      </p:sp>
    </p:spTree>
    <p:extLst>
      <p:ext uri="{BB962C8B-B14F-4D97-AF65-F5344CB8AC3E}">
        <p14:creationId xmlns:p14="http://schemas.microsoft.com/office/powerpoint/2010/main" val="880601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225297" y="702701"/>
            <a:ext cx="10010584" cy="6012424"/>
          </a:xfrm>
          <a:prstGeom prst="rect">
            <a:avLst/>
          </a:prstGeom>
        </p:spPr>
      </p:pic>
      <p:sp>
        <p:nvSpPr>
          <p:cNvPr id="3" name="正方形/長方形 2"/>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4"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角丸四角形 4"/>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Pratt</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err="1">
                <a:solidFill>
                  <a:schemeClr val="tx1"/>
                </a:solidFill>
                <a:latin typeface="Meiryo UI" panose="020B0604030504040204" pitchFamily="50" charset="-128"/>
                <a:ea typeface="Meiryo UI" panose="020B0604030504040204" pitchFamily="50" charset="-128"/>
              </a:rPr>
              <a:t>Whithney</a:t>
            </a:r>
            <a:r>
              <a:rPr lang="en-US" altLang="ja-JP" sz="1600" b="1" dirty="0">
                <a:solidFill>
                  <a:schemeClr val="tx1"/>
                </a:solidFill>
                <a:latin typeface="Meiryo UI" panose="020B0604030504040204" pitchFamily="50" charset="-128"/>
                <a:ea typeface="Meiryo UI" panose="020B0604030504040204" pitchFamily="50" charset="-128"/>
              </a:rPr>
              <a:t> Jet Engine</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6" name="角丸四角形 5"/>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7" name="角丸四角形 6"/>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70000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752975" y="1623378"/>
            <a:ext cx="10884807" cy="5090350"/>
          </a:xfrm>
          <a:prstGeom prst="rect">
            <a:avLst/>
          </a:prstGeom>
        </p:spPr>
      </p:pic>
      <p:sp>
        <p:nvSpPr>
          <p:cNvPr id="3" name="正方形/長方形 2"/>
          <p:cNvSpPr/>
          <p:nvPr/>
        </p:nvSpPr>
        <p:spPr>
          <a:xfrm>
            <a:off x="2694915" y="981713"/>
            <a:ext cx="6096000" cy="646331"/>
          </a:xfrm>
          <a:prstGeom prst="rect">
            <a:avLst/>
          </a:prstGeom>
        </p:spPr>
        <p:txBody>
          <a:bodyPr>
            <a:spAutoFit/>
          </a:bodyPr>
          <a:lstStyle/>
          <a:p>
            <a:pPr algn="ctr"/>
            <a:r>
              <a:rPr lang="en-US" altLang="ja-JP" dirty="0">
                <a:latin typeface="Meiryo UI" panose="020B0604030504040204" pitchFamily="50" charset="-128"/>
                <a:ea typeface="Meiryo UI" panose="020B0604030504040204" pitchFamily="50" charset="-128"/>
              </a:rPr>
              <a:t>Additive </a:t>
            </a:r>
            <a:r>
              <a:rPr lang="en-US" altLang="ja-JP" dirty="0" err="1">
                <a:latin typeface="Meiryo UI" panose="020B0604030504040204" pitchFamily="50" charset="-128"/>
                <a:ea typeface="Meiryo UI" panose="020B0604030504040204" pitchFamily="50" charset="-128"/>
              </a:rPr>
              <a:t>Manufacured</a:t>
            </a:r>
            <a:r>
              <a:rPr lang="en-US" altLang="ja-JP" dirty="0">
                <a:latin typeface="Meiryo UI" panose="020B0604030504040204" pitchFamily="50" charset="-128"/>
                <a:ea typeface="Meiryo UI" panose="020B0604030504040204" pitchFamily="50" charset="-128"/>
              </a:rPr>
              <a:t> Parts</a:t>
            </a:r>
          </a:p>
          <a:p>
            <a:pPr algn="ctr"/>
            <a:r>
              <a:rPr lang="en-US" altLang="ja-JP" dirty="0">
                <a:latin typeface="Meiryo UI" panose="020B0604030504040204" pitchFamily="50" charset="-128"/>
                <a:ea typeface="Meiryo UI" panose="020B0604030504040204" pitchFamily="50" charset="-128"/>
              </a:rPr>
              <a:t>Metallic examples</a:t>
            </a:r>
            <a:endParaRPr lang="ja-JP" altLang="en-US" dirty="0">
              <a:latin typeface="Meiryo UI" panose="020B0604030504040204" pitchFamily="50" charset="-128"/>
              <a:ea typeface="Meiryo UI" panose="020B0604030504040204" pitchFamily="50" charset="-128"/>
            </a:endParaRPr>
          </a:p>
        </p:txBody>
      </p:sp>
      <p:sp>
        <p:nvSpPr>
          <p:cNvPr id="4" name="正方形/長方形 3"/>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5"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角丸四角形 5"/>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Pratt</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err="1">
                <a:solidFill>
                  <a:schemeClr val="tx1"/>
                </a:solidFill>
                <a:latin typeface="Meiryo UI" panose="020B0604030504040204" pitchFamily="50" charset="-128"/>
                <a:ea typeface="Meiryo UI" panose="020B0604030504040204" pitchFamily="50" charset="-128"/>
              </a:rPr>
              <a:t>Whithney</a:t>
            </a:r>
            <a:r>
              <a:rPr lang="ja-JP" altLang="en-US" sz="1600" b="1" dirty="0">
                <a:solidFill>
                  <a:schemeClr val="tx1"/>
                </a:solidFill>
                <a:latin typeface="Meiryo UI" panose="020B0604030504040204" pitchFamily="50" charset="-128"/>
                <a:ea typeface="Meiryo UI" panose="020B0604030504040204" pitchFamily="50" charset="-128"/>
              </a:rPr>
              <a:t>の</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プリンタ事例</a:t>
            </a:r>
          </a:p>
        </p:txBody>
      </p:sp>
      <p:sp>
        <p:nvSpPr>
          <p:cNvPr id="7" name="角丸四角形 6"/>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8" name="角丸四角形 7"/>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46573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874067" y="974593"/>
            <a:ext cx="8497134" cy="5883407"/>
          </a:xfrm>
          <a:prstGeom prst="rect">
            <a:avLst/>
          </a:prstGeom>
        </p:spPr>
      </p:pic>
      <p:sp>
        <p:nvSpPr>
          <p:cNvPr id="4" name="正方形/長方形 3"/>
          <p:cNvSpPr/>
          <p:nvPr/>
        </p:nvSpPr>
        <p:spPr>
          <a:xfrm>
            <a:off x="5690424" y="6074085"/>
            <a:ext cx="5767413" cy="369332"/>
          </a:xfrm>
          <a:prstGeom prst="rect">
            <a:avLst/>
          </a:prstGeom>
        </p:spPr>
        <p:txBody>
          <a:bodyPr wrap="none">
            <a:spAutoFit/>
          </a:bodyPr>
          <a:lstStyle/>
          <a:p>
            <a:r>
              <a:rPr lang="en-US" altLang="ja-JP" dirty="0">
                <a:latin typeface="Meiryo UI" panose="020B0604030504040204" pitchFamily="50" charset="-128"/>
                <a:ea typeface="Meiryo UI" panose="020B0604030504040204" pitchFamily="50" charset="-128"/>
              </a:rPr>
              <a:t>GTF</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Geared Turbo Fan</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Additive Manufacturing</a:t>
            </a:r>
            <a:endParaRPr lang="ja-JP" altLang="en-US" dirty="0">
              <a:latin typeface="Meiryo UI" panose="020B0604030504040204" pitchFamily="50" charset="-128"/>
              <a:ea typeface="Meiryo UI" panose="020B0604030504040204" pitchFamily="50" charset="-128"/>
            </a:endParaRPr>
          </a:p>
        </p:txBody>
      </p:sp>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6"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角丸四角形 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Pratt</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err="1">
                <a:solidFill>
                  <a:schemeClr val="tx1"/>
                </a:solidFill>
                <a:latin typeface="Meiryo UI" panose="020B0604030504040204" pitchFamily="50" charset="-128"/>
                <a:ea typeface="Meiryo UI" panose="020B0604030504040204" pitchFamily="50" charset="-128"/>
              </a:rPr>
              <a:t>Whithney</a:t>
            </a:r>
            <a:r>
              <a:rPr lang="ja-JP" altLang="en-US" sz="1600" b="1" dirty="0">
                <a:solidFill>
                  <a:schemeClr val="tx1"/>
                </a:solidFill>
                <a:latin typeface="Meiryo UI" panose="020B0604030504040204" pitchFamily="50" charset="-128"/>
                <a:ea typeface="Meiryo UI" panose="020B0604030504040204" pitchFamily="50" charset="-128"/>
              </a:rPr>
              <a:t>の</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プリンタ事例　その</a:t>
            </a:r>
            <a:r>
              <a:rPr lang="en-US" altLang="ja-JP" sz="1600" b="1" dirty="0">
                <a:solidFill>
                  <a:schemeClr val="tx1"/>
                </a:solidFill>
                <a:latin typeface="Meiryo UI" panose="020B0604030504040204" pitchFamily="50" charset="-128"/>
                <a:ea typeface="Meiryo UI" panose="020B0604030504040204" pitchFamily="50" charset="-128"/>
              </a:rPr>
              <a:t>2</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8" name="角丸四角形 7"/>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9" name="角丸四角形 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4166561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6"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角丸四角形 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★ロケットエンジンも</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プリンタで製造</a:t>
            </a:r>
          </a:p>
        </p:txBody>
      </p:sp>
      <p:sp>
        <p:nvSpPr>
          <p:cNvPr id="8" name="角丸四角形 7"/>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9" name="角丸四角形 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71" y="780138"/>
            <a:ext cx="10549157" cy="6074007"/>
          </a:xfrm>
          <a:prstGeom prst="rect">
            <a:avLst/>
          </a:prstGeom>
        </p:spPr>
      </p:pic>
    </p:spTree>
    <p:extLst>
      <p:ext uri="{BB962C8B-B14F-4D97-AF65-F5344CB8AC3E}">
        <p14:creationId xmlns:p14="http://schemas.microsoft.com/office/powerpoint/2010/main" val="2989080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5"/>
          <p:cNvSpPr/>
          <p:nvPr/>
        </p:nvSpPr>
        <p:spPr>
          <a:xfrm>
            <a:off x="0" y="2422460"/>
            <a:ext cx="2937930" cy="2775151"/>
          </a:xfrm>
          <a:prstGeom prst="rect">
            <a:avLst/>
          </a:prstGeom>
          <a:blipFill>
            <a:blip r:embed="rId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6"/>
          <p:cNvSpPr/>
          <p:nvPr/>
        </p:nvSpPr>
        <p:spPr>
          <a:xfrm>
            <a:off x="8957966" y="2416791"/>
            <a:ext cx="3237560" cy="2780820"/>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4"/>
          <a:stretch>
            <a:fillRect/>
          </a:stretch>
        </p:blipFill>
        <p:spPr>
          <a:xfrm>
            <a:off x="2838449" y="2403261"/>
            <a:ext cx="6545667" cy="2794349"/>
          </a:xfrm>
          <a:prstGeom prst="rect">
            <a:avLst/>
          </a:prstGeom>
        </p:spPr>
      </p:pic>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デジタル・ツイン</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デジタル・ツイン</a:t>
            </a:r>
          </a:p>
        </p:txBody>
      </p:sp>
      <p:pic>
        <p:nvPicPr>
          <p:cNvPr id="9"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object 7"/>
          <p:cNvSpPr txBox="1"/>
          <p:nvPr/>
        </p:nvSpPr>
        <p:spPr>
          <a:xfrm>
            <a:off x="9591348" y="2209042"/>
            <a:ext cx="2153234" cy="207749"/>
          </a:xfrm>
          <a:prstGeom prst="rect">
            <a:avLst/>
          </a:prstGeom>
        </p:spPr>
        <p:txBody>
          <a:bodyPr vert="horz" wrap="square" lIns="0" tIns="0" rIns="0" bIns="0" rtlCol="0">
            <a:spAutoFit/>
          </a:bodyPr>
          <a:lstStyle/>
          <a:p>
            <a:pPr marL="12700" algn="ctr">
              <a:lnSpc>
                <a:spcPct val="100000"/>
              </a:lnSpc>
            </a:pPr>
            <a:r>
              <a:rPr sz="1350" b="1" spc="55" dirty="0">
                <a:latin typeface="Meiryo UI" panose="020B0604030504040204" pitchFamily="50" charset="-128"/>
                <a:ea typeface="Meiryo UI" panose="020B0604030504040204" pitchFamily="50" charset="-128"/>
                <a:cs typeface="Arial"/>
              </a:rPr>
              <a:t>“</a:t>
            </a:r>
            <a:r>
              <a:rPr sz="1350" b="1" spc="15" dirty="0">
                <a:latin typeface="Meiryo UI" panose="020B0604030504040204" pitchFamily="50" charset="-128"/>
                <a:ea typeface="Meiryo UI" panose="020B0604030504040204" pitchFamily="50" charset="-128"/>
                <a:cs typeface="MS PGothic"/>
              </a:rPr>
              <a:t>デジタ</a:t>
            </a:r>
            <a:r>
              <a:rPr sz="1350" b="1" spc="10" dirty="0">
                <a:latin typeface="Meiryo UI" panose="020B0604030504040204" pitchFamily="50" charset="-128"/>
                <a:ea typeface="Meiryo UI" panose="020B0604030504040204" pitchFamily="50" charset="-128"/>
                <a:cs typeface="MS PGothic"/>
              </a:rPr>
              <a:t>ル</a:t>
            </a:r>
            <a:r>
              <a:rPr sz="1350" b="1" spc="15" dirty="0">
                <a:latin typeface="Meiryo UI" panose="020B0604030504040204" pitchFamily="50" charset="-128"/>
                <a:ea typeface="Meiryo UI" panose="020B0604030504040204" pitchFamily="50" charset="-128"/>
                <a:cs typeface="MS PGothic"/>
              </a:rPr>
              <a:t>ツイ</a:t>
            </a:r>
            <a:r>
              <a:rPr sz="1350" b="1" spc="10" dirty="0">
                <a:latin typeface="Meiryo UI" panose="020B0604030504040204" pitchFamily="50" charset="-128"/>
                <a:ea typeface="Meiryo UI" panose="020B0604030504040204" pitchFamily="50" charset="-128"/>
                <a:cs typeface="MS PGothic"/>
              </a:rPr>
              <a:t>ン</a:t>
            </a:r>
            <a:r>
              <a:rPr sz="1350" b="1" spc="60" dirty="0">
                <a:latin typeface="Meiryo UI" panose="020B0604030504040204" pitchFamily="50" charset="-128"/>
                <a:ea typeface="Meiryo UI" panose="020B0604030504040204" pitchFamily="50" charset="-128"/>
                <a:cs typeface="Arial"/>
              </a:rPr>
              <a:t>”</a:t>
            </a:r>
            <a:endParaRPr sz="1350" b="1" dirty="0">
              <a:latin typeface="Meiryo UI" panose="020B0604030504040204" pitchFamily="50" charset="-128"/>
              <a:ea typeface="Meiryo UI" panose="020B0604030504040204" pitchFamily="50" charset="-128"/>
              <a:cs typeface="Arial"/>
            </a:endParaRPr>
          </a:p>
        </p:txBody>
      </p:sp>
      <p:sp>
        <p:nvSpPr>
          <p:cNvPr id="41" name="object 8"/>
          <p:cNvSpPr txBox="1"/>
          <p:nvPr/>
        </p:nvSpPr>
        <p:spPr>
          <a:xfrm>
            <a:off x="520947" y="2214711"/>
            <a:ext cx="2644830" cy="207749"/>
          </a:xfrm>
          <a:prstGeom prst="rect">
            <a:avLst/>
          </a:prstGeom>
        </p:spPr>
        <p:txBody>
          <a:bodyPr vert="horz" wrap="square" lIns="0" tIns="0" rIns="0" bIns="0" rtlCol="0">
            <a:spAutoFit/>
          </a:bodyPr>
          <a:lstStyle/>
          <a:p>
            <a:pPr marL="12700">
              <a:lnSpc>
                <a:spcPct val="100000"/>
              </a:lnSpc>
            </a:pPr>
            <a:r>
              <a:rPr sz="1350" b="1" spc="15" dirty="0">
                <a:latin typeface="Meiryo UI" panose="020B0604030504040204" pitchFamily="50" charset="-128"/>
                <a:ea typeface="Meiryo UI" panose="020B0604030504040204" pitchFamily="50" charset="-128"/>
                <a:cs typeface="MS PGothic"/>
              </a:rPr>
              <a:t>“現実</a:t>
            </a:r>
            <a:r>
              <a:rPr sz="1350" b="1" spc="10" dirty="0">
                <a:latin typeface="Meiryo UI" panose="020B0604030504040204" pitchFamily="50" charset="-128"/>
                <a:ea typeface="Meiryo UI" panose="020B0604030504040204" pitchFamily="50" charset="-128"/>
                <a:cs typeface="MS PGothic"/>
              </a:rPr>
              <a:t>世界</a:t>
            </a:r>
            <a:r>
              <a:rPr sz="1350" b="1" spc="15" dirty="0">
                <a:latin typeface="Meiryo UI" panose="020B0604030504040204" pitchFamily="50" charset="-128"/>
                <a:ea typeface="Meiryo UI" panose="020B0604030504040204" pitchFamily="50" charset="-128"/>
                <a:cs typeface="MS PGothic"/>
              </a:rPr>
              <a:t>のマシ</a:t>
            </a:r>
            <a:r>
              <a:rPr sz="1350" b="1" spc="10" dirty="0">
                <a:latin typeface="Meiryo UI" panose="020B0604030504040204" pitchFamily="50" charset="-128"/>
                <a:ea typeface="Meiryo UI" panose="020B0604030504040204" pitchFamily="50" charset="-128"/>
                <a:cs typeface="MS PGothic"/>
              </a:rPr>
              <a:t>ン</a:t>
            </a:r>
            <a:r>
              <a:rPr sz="1350" b="1" spc="60" dirty="0">
                <a:latin typeface="Meiryo UI" panose="020B0604030504040204" pitchFamily="50" charset="-128"/>
                <a:ea typeface="Meiryo UI" panose="020B0604030504040204" pitchFamily="50" charset="-128"/>
                <a:cs typeface="Arial"/>
              </a:rPr>
              <a:t>”</a:t>
            </a:r>
            <a:endParaRPr sz="1350" b="1" dirty="0">
              <a:latin typeface="Meiryo UI" panose="020B0604030504040204" pitchFamily="50" charset="-128"/>
              <a:ea typeface="Meiryo UI" panose="020B0604030504040204" pitchFamily="50" charset="-128"/>
              <a:cs typeface="Arial"/>
            </a:endParaRPr>
          </a:p>
        </p:txBody>
      </p:sp>
      <p:sp>
        <p:nvSpPr>
          <p:cNvPr id="42" name="object 9"/>
          <p:cNvSpPr txBox="1"/>
          <p:nvPr/>
        </p:nvSpPr>
        <p:spPr>
          <a:xfrm>
            <a:off x="499464" y="5724138"/>
            <a:ext cx="11223635" cy="615553"/>
          </a:xfrm>
          <a:prstGeom prst="rect">
            <a:avLst/>
          </a:prstGeom>
        </p:spPr>
        <p:txBody>
          <a:bodyPr vert="horz" wrap="square" lIns="0" tIns="0" rIns="0" bIns="0" rtlCol="0">
            <a:spAutoFit/>
          </a:bodyPr>
          <a:lstStyle/>
          <a:p>
            <a:pPr marL="12700" marR="5080" algn="ctr">
              <a:lnSpc>
                <a:spcPct val="100000"/>
              </a:lnSpc>
            </a:pPr>
            <a:r>
              <a:rPr sz="2000" i="1" spc="-5" dirty="0" err="1">
                <a:latin typeface="Meiryo UI" panose="020B0604030504040204" pitchFamily="50" charset="-128"/>
                <a:ea typeface="Meiryo UI" panose="020B0604030504040204" pitchFamily="50" charset="-128"/>
                <a:cs typeface="Meiryo UI"/>
              </a:rPr>
              <a:t>物理的理論や最新デジタル技術を駆使したシミュレーションにより、</a:t>
            </a:r>
            <a:r>
              <a:rPr sz="2000" i="1" dirty="0" err="1">
                <a:latin typeface="Meiryo UI" panose="020B0604030504040204" pitchFamily="50" charset="-128"/>
                <a:ea typeface="Meiryo UI" panose="020B0604030504040204" pitchFamily="50" charset="-128"/>
                <a:cs typeface="Meiryo UI"/>
              </a:rPr>
              <a:t>対象システムを仮想的に構築し</a:t>
            </a:r>
            <a:r>
              <a:rPr sz="2000" i="1" dirty="0">
                <a:latin typeface="Meiryo UI" panose="020B0604030504040204" pitchFamily="50" charset="-128"/>
                <a:ea typeface="Meiryo UI" panose="020B0604030504040204" pitchFamily="50" charset="-128"/>
                <a:cs typeface="Meiryo UI"/>
              </a:rPr>
              <a:t>、</a:t>
            </a:r>
            <a:endParaRPr lang="en-US" sz="2000" i="1" dirty="0">
              <a:latin typeface="Meiryo UI" panose="020B0604030504040204" pitchFamily="50" charset="-128"/>
              <a:ea typeface="Meiryo UI" panose="020B0604030504040204" pitchFamily="50" charset="-128"/>
              <a:cs typeface="Meiryo UI"/>
            </a:endParaRPr>
          </a:p>
          <a:p>
            <a:pPr marL="12700" marR="5080" algn="ctr">
              <a:lnSpc>
                <a:spcPct val="100000"/>
              </a:lnSpc>
            </a:pPr>
            <a:r>
              <a:rPr sz="2000" i="1" dirty="0" err="1">
                <a:latin typeface="Meiryo UI" panose="020B0604030504040204" pitchFamily="50" charset="-128"/>
                <a:ea typeface="Meiryo UI" panose="020B0604030504040204" pitchFamily="50" charset="-128"/>
                <a:cs typeface="Meiryo UI"/>
              </a:rPr>
              <a:t>最適なオペレーションの向上を実現</a:t>
            </a:r>
            <a:r>
              <a:rPr lang="ja-JP" altLang="en-US" sz="2000" i="1" dirty="0">
                <a:latin typeface="Meiryo UI" panose="020B0604030504040204" pitchFamily="50" charset="-128"/>
                <a:ea typeface="Meiryo UI" panose="020B0604030504040204" pitchFamily="50" charset="-128"/>
                <a:cs typeface="Meiryo UI"/>
              </a:rPr>
              <a:t>する。</a:t>
            </a:r>
            <a:endParaRPr sz="2000" dirty="0">
              <a:latin typeface="Meiryo UI" panose="020B0604030504040204" pitchFamily="50" charset="-128"/>
              <a:ea typeface="Meiryo UI" panose="020B0604030504040204" pitchFamily="50" charset="-128"/>
              <a:cs typeface="Meiryo UI"/>
            </a:endParaRPr>
          </a:p>
        </p:txBody>
      </p:sp>
      <p:sp>
        <p:nvSpPr>
          <p:cNvPr id="65" name="object 19"/>
          <p:cNvSpPr txBox="1"/>
          <p:nvPr/>
        </p:nvSpPr>
        <p:spPr>
          <a:xfrm>
            <a:off x="3232631" y="2577799"/>
            <a:ext cx="1223645" cy="157735"/>
          </a:xfrm>
          <a:prstGeom prst="rect">
            <a:avLst/>
          </a:prstGeom>
          <a:solidFill>
            <a:srgbClr val="E7E7FF"/>
          </a:solidFill>
        </p:spPr>
        <p:txBody>
          <a:bodyPr vert="horz" wrap="square" lIns="0" tIns="19050" rIns="0" bIns="0" rtlCol="0">
            <a:spAutoFit/>
          </a:bodyPr>
          <a:lstStyle/>
          <a:p>
            <a:pPr marL="355600">
              <a:lnSpc>
                <a:spcPct val="100000"/>
              </a:lnSpc>
              <a:spcBef>
                <a:spcPts val="150"/>
              </a:spcBef>
            </a:pPr>
            <a:r>
              <a:rPr sz="900" b="1" spc="5" dirty="0">
                <a:latin typeface="Meiryo UI" panose="020B0604030504040204" pitchFamily="50" charset="-128"/>
                <a:ea typeface="Meiryo UI" panose="020B0604030504040204" pitchFamily="50" charset="-128"/>
                <a:cs typeface="MS PGothic"/>
              </a:rPr>
              <a:t>データ領域</a:t>
            </a:r>
            <a:endParaRPr sz="900" b="1">
              <a:latin typeface="Meiryo UI" panose="020B0604030504040204" pitchFamily="50" charset="-128"/>
              <a:ea typeface="Meiryo UI" panose="020B0604030504040204" pitchFamily="50" charset="-128"/>
              <a:cs typeface="MS PGothic"/>
            </a:endParaRPr>
          </a:p>
        </p:txBody>
      </p:sp>
      <p:sp>
        <p:nvSpPr>
          <p:cNvPr id="66" name="object 20"/>
          <p:cNvSpPr txBox="1"/>
          <p:nvPr/>
        </p:nvSpPr>
        <p:spPr>
          <a:xfrm>
            <a:off x="5057742" y="2565138"/>
            <a:ext cx="2249805" cy="157735"/>
          </a:xfrm>
          <a:prstGeom prst="rect">
            <a:avLst/>
          </a:prstGeom>
          <a:solidFill>
            <a:srgbClr val="E7E7FF"/>
          </a:solidFill>
        </p:spPr>
        <p:txBody>
          <a:bodyPr vert="horz" wrap="square" lIns="0" tIns="19050" rIns="0" bIns="0" rtlCol="0">
            <a:spAutoFit/>
          </a:bodyPr>
          <a:lstStyle/>
          <a:p>
            <a:pPr marL="443230">
              <a:lnSpc>
                <a:spcPct val="100000"/>
              </a:lnSpc>
              <a:spcBef>
                <a:spcPts val="150"/>
              </a:spcBef>
            </a:pPr>
            <a:r>
              <a:rPr sz="900" b="1" spc="5" dirty="0">
                <a:latin typeface="Meiryo UI" panose="020B0604030504040204" pitchFamily="50" charset="-128"/>
                <a:ea typeface="Meiryo UI" panose="020B0604030504040204" pitchFamily="50" charset="-128"/>
                <a:cs typeface="MS PGothic"/>
              </a:rPr>
              <a:t>物理学＋デジタル工学モデル</a:t>
            </a:r>
            <a:endParaRPr sz="900" b="1" dirty="0">
              <a:latin typeface="Meiryo UI" panose="020B0604030504040204" pitchFamily="50" charset="-128"/>
              <a:ea typeface="Meiryo UI" panose="020B0604030504040204" pitchFamily="50" charset="-128"/>
              <a:cs typeface="MS PGothic"/>
            </a:endParaRPr>
          </a:p>
        </p:txBody>
      </p:sp>
      <p:sp>
        <p:nvSpPr>
          <p:cNvPr id="67" name="object 21"/>
          <p:cNvSpPr txBox="1"/>
          <p:nvPr/>
        </p:nvSpPr>
        <p:spPr>
          <a:xfrm>
            <a:off x="7803696" y="2568072"/>
            <a:ext cx="1300526" cy="157735"/>
          </a:xfrm>
          <a:prstGeom prst="rect">
            <a:avLst/>
          </a:prstGeom>
          <a:solidFill>
            <a:srgbClr val="E7E7FF"/>
          </a:solidFill>
        </p:spPr>
        <p:txBody>
          <a:bodyPr vert="horz" wrap="square" lIns="0" tIns="19050" rIns="0" bIns="0" rtlCol="0">
            <a:spAutoFit/>
          </a:bodyPr>
          <a:lstStyle/>
          <a:p>
            <a:pPr marL="293370">
              <a:lnSpc>
                <a:spcPct val="100000"/>
              </a:lnSpc>
              <a:spcBef>
                <a:spcPts val="150"/>
              </a:spcBef>
            </a:pPr>
            <a:r>
              <a:rPr sz="900" b="1" spc="5" dirty="0">
                <a:latin typeface="Meiryo UI" panose="020B0604030504040204" pitchFamily="50" charset="-128"/>
                <a:ea typeface="Meiryo UI" panose="020B0604030504040204" pitchFamily="50" charset="-128"/>
                <a:cs typeface="MS PGothic"/>
              </a:rPr>
              <a:t>アナリティクス</a:t>
            </a:r>
            <a:endParaRPr sz="900" b="1">
              <a:latin typeface="Meiryo UI" panose="020B0604030504040204" pitchFamily="50" charset="-128"/>
              <a:ea typeface="Meiryo UI" panose="020B0604030504040204" pitchFamily="50" charset="-128"/>
              <a:cs typeface="MS PGothic"/>
            </a:endParaRPr>
          </a:p>
        </p:txBody>
      </p:sp>
      <p:sp>
        <p:nvSpPr>
          <p:cNvPr id="69" name="object 23"/>
          <p:cNvSpPr txBox="1"/>
          <p:nvPr/>
        </p:nvSpPr>
        <p:spPr>
          <a:xfrm>
            <a:off x="3055666" y="2931145"/>
            <a:ext cx="1714830"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自動デ</a:t>
            </a:r>
            <a:r>
              <a:rPr sz="1050" b="1" i="1" spc="-15" dirty="0">
                <a:latin typeface="Meiryo UI" panose="020B0604030504040204" pitchFamily="50" charset="-128"/>
                <a:ea typeface="Meiryo UI" panose="020B0604030504040204" pitchFamily="50" charset="-128"/>
                <a:cs typeface="Meiryo UI"/>
              </a:rPr>
              <a:t>ー</a:t>
            </a:r>
            <a:r>
              <a:rPr sz="1050" b="1" i="1" spc="-10" dirty="0">
                <a:latin typeface="Meiryo UI" panose="020B0604030504040204" pitchFamily="50" charset="-128"/>
                <a:ea typeface="Meiryo UI" panose="020B0604030504040204" pitchFamily="50" charset="-128"/>
                <a:cs typeface="Meiryo UI"/>
              </a:rPr>
              <a:t>タ予備処理</a:t>
            </a:r>
            <a:r>
              <a:rPr sz="1050" b="1" i="1" spc="-15" dirty="0">
                <a:latin typeface="Meiryo UI" panose="020B0604030504040204" pitchFamily="50" charset="-128"/>
                <a:ea typeface="Meiryo UI" panose="020B0604030504040204" pitchFamily="50" charset="-128"/>
                <a:cs typeface="Meiryo UI"/>
              </a:rPr>
              <a:t>技</a:t>
            </a:r>
            <a:r>
              <a:rPr sz="1050" b="1" i="1" spc="-10" dirty="0">
                <a:latin typeface="Meiryo UI" panose="020B0604030504040204" pitchFamily="50" charset="-128"/>
                <a:ea typeface="Meiryo UI" panose="020B0604030504040204" pitchFamily="50" charset="-128"/>
                <a:cs typeface="Meiryo UI"/>
              </a:rPr>
              <a:t>術</a:t>
            </a:r>
            <a:endParaRPr sz="1050" b="1" dirty="0">
              <a:latin typeface="Meiryo UI" panose="020B0604030504040204" pitchFamily="50" charset="-128"/>
              <a:ea typeface="Meiryo UI" panose="020B0604030504040204" pitchFamily="50" charset="-128"/>
              <a:cs typeface="Meiryo UI"/>
            </a:endParaRPr>
          </a:p>
        </p:txBody>
      </p:sp>
      <p:sp>
        <p:nvSpPr>
          <p:cNvPr id="70" name="object 24"/>
          <p:cNvSpPr/>
          <p:nvPr/>
        </p:nvSpPr>
        <p:spPr>
          <a:xfrm>
            <a:off x="2797128" y="3878008"/>
            <a:ext cx="1861185" cy="182245"/>
          </a:xfrm>
          <a:custGeom>
            <a:avLst/>
            <a:gdLst/>
            <a:ahLst/>
            <a:cxnLst/>
            <a:rect l="l" t="t" r="r" b="b"/>
            <a:pathLst>
              <a:path w="1861185"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71" name="object 25"/>
          <p:cNvSpPr txBox="1"/>
          <p:nvPr/>
        </p:nvSpPr>
        <p:spPr>
          <a:xfrm>
            <a:off x="3473507" y="3912277"/>
            <a:ext cx="968930"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検査能力</a:t>
            </a:r>
            <a:endParaRPr sz="1050" b="1" dirty="0">
              <a:latin typeface="Meiryo UI" panose="020B0604030504040204" pitchFamily="50" charset="-128"/>
              <a:ea typeface="Meiryo UI" panose="020B0604030504040204" pitchFamily="50" charset="-128"/>
              <a:cs typeface="Meiryo UI"/>
            </a:endParaRPr>
          </a:p>
        </p:txBody>
      </p:sp>
      <p:sp>
        <p:nvSpPr>
          <p:cNvPr id="72" name="object 26"/>
          <p:cNvSpPr/>
          <p:nvPr/>
        </p:nvSpPr>
        <p:spPr>
          <a:xfrm>
            <a:off x="5104891" y="2904248"/>
            <a:ext cx="1861185" cy="182245"/>
          </a:xfrm>
          <a:custGeom>
            <a:avLst/>
            <a:gdLst/>
            <a:ahLst/>
            <a:cxnLst/>
            <a:rect l="l" t="t" r="r" b="b"/>
            <a:pathLst>
              <a:path w="1861185"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73" name="object 27"/>
          <p:cNvSpPr txBox="1"/>
          <p:nvPr/>
        </p:nvSpPr>
        <p:spPr>
          <a:xfrm>
            <a:off x="5848836" y="2937361"/>
            <a:ext cx="991785"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累積損傷</a:t>
            </a:r>
            <a:endParaRPr sz="1050" b="1" dirty="0">
              <a:latin typeface="Meiryo UI" panose="020B0604030504040204" pitchFamily="50" charset="-128"/>
              <a:ea typeface="Meiryo UI" panose="020B0604030504040204" pitchFamily="50" charset="-128"/>
              <a:cs typeface="Meiryo UI"/>
            </a:endParaRPr>
          </a:p>
        </p:txBody>
      </p:sp>
      <p:sp>
        <p:nvSpPr>
          <p:cNvPr id="74" name="object 28"/>
          <p:cNvSpPr/>
          <p:nvPr/>
        </p:nvSpPr>
        <p:spPr>
          <a:xfrm>
            <a:off x="5157215" y="3931513"/>
            <a:ext cx="1861185" cy="182245"/>
          </a:xfrm>
          <a:custGeom>
            <a:avLst/>
            <a:gdLst/>
            <a:ahLst/>
            <a:cxnLst/>
            <a:rect l="l" t="t" r="r" b="b"/>
            <a:pathLst>
              <a:path w="1861185"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75" name="object 29"/>
          <p:cNvSpPr txBox="1"/>
          <p:nvPr/>
        </p:nvSpPr>
        <p:spPr>
          <a:xfrm>
            <a:off x="5725386" y="3969130"/>
            <a:ext cx="1266160"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動的性能評価</a:t>
            </a:r>
            <a:endParaRPr sz="1050" b="1" dirty="0">
              <a:latin typeface="Meiryo UI" panose="020B0604030504040204" pitchFamily="50" charset="-128"/>
              <a:ea typeface="Meiryo UI" panose="020B0604030504040204" pitchFamily="50" charset="-128"/>
              <a:cs typeface="Meiryo UI"/>
            </a:endParaRPr>
          </a:p>
        </p:txBody>
      </p:sp>
      <p:sp>
        <p:nvSpPr>
          <p:cNvPr id="76" name="object 30"/>
          <p:cNvSpPr/>
          <p:nvPr/>
        </p:nvSpPr>
        <p:spPr>
          <a:xfrm>
            <a:off x="7251457" y="2910483"/>
            <a:ext cx="1861185" cy="182245"/>
          </a:xfrm>
          <a:custGeom>
            <a:avLst/>
            <a:gdLst/>
            <a:ahLst/>
            <a:cxnLst/>
            <a:rect l="l" t="t" r="r" b="b"/>
            <a:pathLst>
              <a:path w="1861184"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77" name="object 31"/>
          <p:cNvSpPr txBox="1"/>
          <p:nvPr/>
        </p:nvSpPr>
        <p:spPr>
          <a:xfrm>
            <a:off x="7874474" y="2865472"/>
            <a:ext cx="1117893" cy="169277"/>
          </a:xfrm>
          <a:prstGeom prst="rect">
            <a:avLst/>
          </a:prstGeom>
        </p:spPr>
        <p:txBody>
          <a:bodyPr vert="horz" wrap="square" lIns="0" tIns="0" rIns="0" bIns="0" rtlCol="0">
            <a:spAutoFit/>
          </a:bodyPr>
          <a:lstStyle/>
          <a:p>
            <a:pPr marL="12700">
              <a:lnSpc>
                <a:spcPct val="100000"/>
              </a:lnSpc>
            </a:pPr>
            <a:r>
              <a:rPr sz="1100" b="1" spc="-40" dirty="0" err="1">
                <a:latin typeface="Meiryo UI" panose="020B0604030504040204" pitchFamily="50" charset="-128"/>
                <a:ea typeface="Meiryo UI" panose="020B0604030504040204" pitchFamily="50" charset="-128"/>
                <a:cs typeface="Meiryo UI"/>
              </a:rPr>
              <a:t>モデル自動</a:t>
            </a:r>
            <a:r>
              <a:rPr lang="ja-JP" altLang="en-US" sz="1100" b="1" spc="-40" dirty="0">
                <a:latin typeface="Meiryo UI" panose="020B0604030504040204" pitchFamily="50" charset="-128"/>
                <a:ea typeface="Meiryo UI" panose="020B0604030504040204" pitchFamily="50" charset="-128"/>
                <a:cs typeface="Meiryo UI"/>
              </a:rPr>
              <a:t>生成</a:t>
            </a:r>
            <a:endParaRPr sz="1100" b="1" dirty="0">
              <a:latin typeface="Meiryo UI" panose="020B0604030504040204" pitchFamily="50" charset="-128"/>
              <a:ea typeface="Meiryo UI" panose="020B0604030504040204" pitchFamily="50" charset="-128"/>
              <a:cs typeface="Meiryo UI"/>
            </a:endParaRPr>
          </a:p>
        </p:txBody>
      </p:sp>
      <p:sp>
        <p:nvSpPr>
          <p:cNvPr id="78" name="object 32"/>
          <p:cNvSpPr/>
          <p:nvPr/>
        </p:nvSpPr>
        <p:spPr>
          <a:xfrm>
            <a:off x="7243037" y="3972407"/>
            <a:ext cx="1861185" cy="182245"/>
          </a:xfrm>
          <a:custGeom>
            <a:avLst/>
            <a:gdLst/>
            <a:ahLst/>
            <a:cxnLst/>
            <a:rect l="l" t="t" r="r" b="b"/>
            <a:pathLst>
              <a:path w="1861184"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79" name="object 33"/>
          <p:cNvSpPr txBox="1"/>
          <p:nvPr/>
        </p:nvSpPr>
        <p:spPr>
          <a:xfrm>
            <a:off x="7962438" y="3993069"/>
            <a:ext cx="1047852"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知見の抽出</a:t>
            </a:r>
            <a:endParaRPr sz="1050" b="1" dirty="0">
              <a:latin typeface="Meiryo UI" panose="020B0604030504040204" pitchFamily="50" charset="-128"/>
              <a:ea typeface="Meiryo UI" panose="020B0604030504040204" pitchFamily="50" charset="-128"/>
              <a:cs typeface="Meiryo UI"/>
            </a:endParaRPr>
          </a:p>
        </p:txBody>
      </p:sp>
      <p:sp>
        <p:nvSpPr>
          <p:cNvPr id="80" name="正方形/長方形 79"/>
          <p:cNvSpPr/>
          <p:nvPr/>
        </p:nvSpPr>
        <p:spPr>
          <a:xfrm>
            <a:off x="244728" y="690384"/>
            <a:ext cx="11875831" cy="984885"/>
          </a:xfrm>
          <a:prstGeom prst="rect">
            <a:avLst/>
          </a:prstGeom>
        </p:spPr>
        <p:txBody>
          <a:bodyPr wrap="square">
            <a:spAutoFit/>
          </a:bodyPr>
          <a:lstStyle/>
          <a:p>
            <a:pPr marL="12700" algn="ctr">
              <a:lnSpc>
                <a:spcPct val="100000"/>
              </a:lnSpc>
            </a:pPr>
            <a:r>
              <a:rPr lang="ja-JP" altLang="en-US" sz="2000" u="heavy" spc="-800" dirty="0">
                <a:latin typeface="Meiryo UI" panose="020B0604030504040204" pitchFamily="50" charset="-128"/>
                <a:ea typeface="Meiryo UI" panose="020B0604030504040204" pitchFamily="50" charset="-128"/>
                <a:cs typeface="Times New Roman"/>
              </a:rPr>
              <a:t> </a:t>
            </a:r>
            <a:r>
              <a:rPr lang="ja-JP" altLang="en-US" sz="2000" b="1" u="heavy" spc="-5" dirty="0">
                <a:latin typeface="Meiryo UI" panose="020B0604030504040204" pitchFamily="50" charset="-128"/>
                <a:ea typeface="Meiryo UI" panose="020B0604030504040204" pitchFamily="50" charset="-128"/>
                <a:cs typeface="Meiryo UI"/>
              </a:rPr>
              <a:t>デジタル・ツイン</a:t>
            </a:r>
            <a:endParaRPr lang="en-US" altLang="ja-JP" sz="2000" b="1" u="heavy" spc="-5" dirty="0">
              <a:latin typeface="Meiryo UI" panose="020B0604030504040204" pitchFamily="50" charset="-128"/>
              <a:ea typeface="Meiryo UI" panose="020B0604030504040204" pitchFamily="50" charset="-128"/>
              <a:cs typeface="Meiryo UI"/>
            </a:endParaRPr>
          </a:p>
          <a:p>
            <a:pPr marL="12700" algn="ctr">
              <a:lnSpc>
                <a:spcPct val="100000"/>
              </a:lnSpc>
            </a:pPr>
            <a:endParaRPr lang="ja-JP" altLang="en-US" sz="2000" dirty="0">
              <a:latin typeface="Meiryo UI" panose="020B0604030504040204" pitchFamily="50" charset="-128"/>
              <a:ea typeface="Meiryo UI" panose="020B0604030504040204" pitchFamily="50" charset="-128"/>
              <a:cs typeface="Meiryo UI"/>
            </a:endParaRPr>
          </a:p>
          <a:p>
            <a:pPr marL="13335" algn="ctr">
              <a:lnSpc>
                <a:spcPct val="100000"/>
              </a:lnSpc>
            </a:pPr>
            <a:r>
              <a:rPr lang="ja-JP" altLang="en-US" spc="-5" dirty="0">
                <a:latin typeface="Meiryo UI" panose="020B0604030504040204" pitchFamily="50" charset="-128"/>
                <a:ea typeface="Meiryo UI" panose="020B0604030504040204" pitchFamily="50" charset="-128"/>
                <a:cs typeface="Meiryo UI"/>
              </a:rPr>
              <a:t>「</a:t>
            </a:r>
            <a:r>
              <a:rPr lang="en-US" altLang="ja-JP" spc="-5" dirty="0">
                <a:latin typeface="Meiryo UI" panose="020B0604030504040204" pitchFamily="50" charset="-128"/>
                <a:ea typeface="Meiryo UI" panose="020B0604030504040204" pitchFamily="50" charset="-128"/>
                <a:cs typeface="Meiryo UI"/>
              </a:rPr>
              <a:t>DARPA</a:t>
            </a:r>
            <a:r>
              <a:rPr lang="ja-JP" altLang="en-US" spc="-5" dirty="0">
                <a:latin typeface="Meiryo UI" panose="020B0604030504040204" pitchFamily="50" charset="-128"/>
                <a:ea typeface="Meiryo UI" panose="020B0604030504040204" pitchFamily="50" charset="-128"/>
                <a:cs typeface="Meiryo UI"/>
              </a:rPr>
              <a:t>（米国防高等研究計画局）が考案したもので、３</a:t>
            </a:r>
            <a:r>
              <a:rPr lang="en-US" altLang="ja-JP" spc="-5" dirty="0">
                <a:latin typeface="Meiryo UI" panose="020B0604030504040204" pitchFamily="50" charset="-128"/>
                <a:ea typeface="Meiryo UI" panose="020B0604030504040204" pitchFamily="50" charset="-128"/>
                <a:cs typeface="Meiryo UI"/>
              </a:rPr>
              <a:t>D</a:t>
            </a:r>
            <a:r>
              <a:rPr lang="ja-JP" altLang="en-US" spc="-5" dirty="0">
                <a:latin typeface="Meiryo UI" panose="020B0604030504040204" pitchFamily="50" charset="-128"/>
                <a:ea typeface="Meiryo UI" panose="020B0604030504040204" pitchFamily="50" charset="-128"/>
                <a:cs typeface="Meiryo UI"/>
              </a:rPr>
              <a:t>データをもとにリアルの製品を仮想的に複製する手法」</a:t>
            </a:r>
            <a:endParaRPr lang="ja-JP" altLang="en-US" dirty="0">
              <a:latin typeface="Meiryo UI" panose="020B0604030504040204" pitchFamily="50" charset="-128"/>
              <a:ea typeface="Meiryo UI" panose="020B0604030504040204" pitchFamily="50" charset="-128"/>
              <a:cs typeface="Meiryo UI"/>
            </a:endParaRPr>
          </a:p>
        </p:txBody>
      </p:sp>
      <p:sp>
        <p:nvSpPr>
          <p:cNvPr id="4" name="右矢印 3"/>
          <p:cNvSpPr/>
          <p:nvPr/>
        </p:nvSpPr>
        <p:spPr>
          <a:xfrm>
            <a:off x="4581728" y="3526400"/>
            <a:ext cx="575487" cy="1011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6975815" y="3571656"/>
            <a:ext cx="575487" cy="1011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35</a:t>
            </a:fld>
            <a:endParaRPr kumimoji="1" lang="ja-JP" altLang="en-US"/>
          </a:p>
        </p:txBody>
      </p:sp>
      <p:sp>
        <p:nvSpPr>
          <p:cNvPr id="5" name="テキスト ボックス 4"/>
          <p:cNvSpPr txBox="1"/>
          <p:nvPr/>
        </p:nvSpPr>
        <p:spPr>
          <a:xfrm>
            <a:off x="-105188" y="6649404"/>
            <a:ext cx="2902316"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GE</a:t>
            </a:r>
            <a:r>
              <a:rPr kumimoji="1" lang="ja-JP" altLang="en-US" sz="900" dirty="0">
                <a:latin typeface="Meiryo UI" panose="020B0604030504040204" pitchFamily="50" charset="-128"/>
                <a:ea typeface="Meiryo UI" panose="020B0604030504040204" pitchFamily="50" charset="-128"/>
              </a:rPr>
              <a:t>資料</a:t>
            </a:r>
          </a:p>
        </p:txBody>
      </p:sp>
    </p:spTree>
    <p:extLst>
      <p:ext uri="{BB962C8B-B14F-4D97-AF65-F5344CB8AC3E}">
        <p14:creationId xmlns:p14="http://schemas.microsoft.com/office/powerpoint/2010/main" val="1821348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デジタル・ツイン　事例：米空軍と</a:t>
            </a:r>
            <a:r>
              <a:rPr lang="en-US" altLang="ja-JP" sz="1600" b="1" dirty="0">
                <a:solidFill>
                  <a:schemeClr val="tx1"/>
                </a:solidFill>
                <a:latin typeface="Meiryo UI" panose="020B0604030504040204" pitchFamily="50" charset="-128"/>
                <a:ea typeface="Meiryo UI" panose="020B0604030504040204" pitchFamily="50" charset="-128"/>
              </a:rPr>
              <a:t>NASA</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デジタル・ツイン</a:t>
            </a:r>
          </a:p>
        </p:txBody>
      </p:sp>
      <p:pic>
        <p:nvPicPr>
          <p:cNvPr id="9"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6556" y="970667"/>
            <a:ext cx="10891656" cy="575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1053371" y="594667"/>
            <a:ext cx="10661301" cy="369332"/>
          </a:xfrm>
          <a:prstGeom prst="rect">
            <a:avLst/>
          </a:prstGeom>
          <a:noFill/>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航空機の飛行前に、デジタル・ツインを使ってフライト・シミュレーションを実施し、不具合を事前につぶす！</a:t>
            </a:r>
            <a:endParaRPr kumimoji="1" lang="ja-JP" altLang="en-US" dirty="0">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E0111AC5-7BD5-411B-8205-861CC0B8AE82}" type="slidenum">
              <a:rPr kumimoji="1" lang="ja-JP" altLang="en-US" smtClean="0"/>
              <a:t>36</a:t>
            </a:fld>
            <a:endParaRPr kumimoji="1" lang="ja-JP" altLang="en-US"/>
          </a:p>
        </p:txBody>
      </p:sp>
      <p:sp>
        <p:nvSpPr>
          <p:cNvPr id="10" name="テキスト ボックス 9"/>
          <p:cNvSpPr txBox="1"/>
          <p:nvPr/>
        </p:nvSpPr>
        <p:spPr>
          <a:xfrm>
            <a:off x="-97443" y="6685460"/>
            <a:ext cx="2676256"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（出典）ロッキードマーチン資料</a:t>
            </a:r>
          </a:p>
        </p:txBody>
      </p:sp>
    </p:spTree>
    <p:extLst>
      <p:ext uri="{BB962C8B-B14F-4D97-AF65-F5344CB8AC3E}">
        <p14:creationId xmlns:p14="http://schemas.microsoft.com/office/powerpoint/2010/main" val="2195627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タイトル 1"/>
          <p:cNvSpPr>
            <a:spLocks noGrp="1"/>
          </p:cNvSpPr>
          <p:nvPr>
            <p:ph type="title"/>
          </p:nvPr>
        </p:nvSpPr>
        <p:spPr>
          <a:xfrm>
            <a:off x="2012950" y="30164"/>
            <a:ext cx="8229600" cy="490537"/>
          </a:xfrm>
        </p:spPr>
        <p:txBody>
          <a:bodyPr/>
          <a:lstStyle/>
          <a:p>
            <a:r>
              <a:rPr lang="en-US" altLang="ja-JP" sz="2000">
                <a:latin typeface="Meiryo UI" panose="020B0604030504040204" pitchFamily="50" charset="-128"/>
                <a:ea typeface="Meiryo UI" panose="020B0604030504040204" pitchFamily="50" charset="-128"/>
              </a:rPr>
              <a:t>Lockheed</a:t>
            </a:r>
            <a:r>
              <a:rPr lang="ja-JP" altLang="en-US" sz="2000">
                <a:latin typeface="Meiryo UI" panose="020B0604030504040204" pitchFamily="50" charset="-128"/>
                <a:ea typeface="Meiryo UI" panose="020B0604030504040204" pitchFamily="50" charset="-128"/>
              </a:rPr>
              <a:t> </a:t>
            </a:r>
            <a:r>
              <a:rPr lang="en-US" altLang="ja-JP" sz="2000">
                <a:latin typeface="Meiryo UI" panose="020B0604030504040204" pitchFamily="50" charset="-128"/>
                <a:ea typeface="Meiryo UI" panose="020B0604030504040204" pitchFamily="50" charset="-128"/>
              </a:rPr>
              <a:t>Martin</a:t>
            </a:r>
            <a:endParaRPr lang="ja-JP" altLang="en-US" sz="2000">
              <a:latin typeface="Meiryo UI" panose="020B0604030504040204" pitchFamily="50" charset="-128"/>
              <a:ea typeface="Meiryo UI" panose="020B0604030504040204" pitchFamily="50" charset="-128"/>
            </a:endParaRPr>
          </a:p>
        </p:txBody>
      </p:sp>
      <p:sp>
        <p:nvSpPr>
          <p:cNvPr id="167939" name="スライド番号プレースホルダー 3"/>
          <p:cNvSpPr>
            <a:spLocks noGrp="1"/>
          </p:cNvSpPr>
          <p:nvPr>
            <p:ph type="sldNum" sz="quarter" idx="12"/>
          </p:nvPr>
        </p:nvSpPr>
        <p:spPr bwMode="auto">
          <a:xfrm>
            <a:off x="8426450" y="6448426"/>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2212FB3-3334-4C41-8B2D-D3FD032EFB05}" type="slidenum">
              <a:rPr lang="ja-JP" altLang="en-US" sz="1200">
                <a:solidFill>
                  <a:srgbClr val="898989"/>
                </a:solidFill>
              </a:rPr>
              <a:pPr>
                <a:spcBef>
                  <a:spcPct val="0"/>
                </a:spcBef>
                <a:buFontTx/>
                <a:buNone/>
              </a:pPr>
              <a:t>37</a:t>
            </a:fld>
            <a:endParaRPr lang="ja-JP" altLang="en-US" sz="1200">
              <a:solidFill>
                <a:srgbClr val="898989"/>
              </a:solidFill>
            </a:endParaRPr>
          </a:p>
        </p:txBody>
      </p:sp>
      <p:pic>
        <p:nvPicPr>
          <p:cNvPr id="167940"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3744914"/>
            <a:ext cx="51244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1" name="図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673476"/>
            <a:ext cx="318135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2" name="図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63778" y="673908"/>
            <a:ext cx="1993886" cy="291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3" name="図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18100" y="622626"/>
            <a:ext cx="4759326" cy="30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正方形/長方形 7"/>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9" name="図 3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角丸四角形 9"/>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★ロッキードマーチン</a:t>
            </a:r>
          </a:p>
        </p:txBody>
      </p:sp>
      <p:sp>
        <p:nvSpPr>
          <p:cNvPr id="11" name="角丸四角形 10"/>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2" name="角丸四角形 11"/>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2253471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タイトル 1"/>
          <p:cNvSpPr>
            <a:spLocks noGrp="1"/>
          </p:cNvSpPr>
          <p:nvPr>
            <p:ph type="title"/>
          </p:nvPr>
        </p:nvSpPr>
        <p:spPr>
          <a:xfrm>
            <a:off x="2012950" y="30164"/>
            <a:ext cx="8229600" cy="490537"/>
          </a:xfrm>
        </p:spPr>
        <p:txBody>
          <a:bodyPr/>
          <a:lstStyle/>
          <a:p>
            <a:r>
              <a:rPr lang="en-US" altLang="ja-JP" sz="2000">
                <a:latin typeface="Meiryo UI" panose="020B0604030504040204" pitchFamily="50" charset="-128"/>
                <a:ea typeface="Meiryo UI" panose="020B0604030504040204" pitchFamily="50" charset="-128"/>
              </a:rPr>
              <a:t>Lockheed</a:t>
            </a:r>
            <a:r>
              <a:rPr lang="ja-JP" altLang="en-US" sz="2000">
                <a:latin typeface="Meiryo UI" panose="020B0604030504040204" pitchFamily="50" charset="-128"/>
                <a:ea typeface="Meiryo UI" panose="020B0604030504040204" pitchFamily="50" charset="-128"/>
              </a:rPr>
              <a:t> </a:t>
            </a:r>
            <a:r>
              <a:rPr lang="en-US" altLang="ja-JP" sz="2000">
                <a:latin typeface="Meiryo UI" panose="020B0604030504040204" pitchFamily="50" charset="-128"/>
                <a:ea typeface="Meiryo UI" panose="020B0604030504040204" pitchFamily="50" charset="-128"/>
              </a:rPr>
              <a:t>Martin</a:t>
            </a:r>
            <a:endParaRPr lang="ja-JP" altLang="en-US" sz="2000">
              <a:latin typeface="Meiryo UI" panose="020B0604030504040204" pitchFamily="50" charset="-128"/>
              <a:ea typeface="Meiryo UI" panose="020B0604030504040204" pitchFamily="50" charset="-128"/>
            </a:endParaRPr>
          </a:p>
        </p:txBody>
      </p:sp>
      <p:sp>
        <p:nvSpPr>
          <p:cNvPr id="167939" name="スライド番号プレースホルダー 3"/>
          <p:cNvSpPr>
            <a:spLocks noGrp="1"/>
          </p:cNvSpPr>
          <p:nvPr>
            <p:ph type="sldNum" sz="quarter" idx="12"/>
          </p:nvPr>
        </p:nvSpPr>
        <p:spPr bwMode="auto">
          <a:xfrm>
            <a:off x="11752134" y="6589170"/>
            <a:ext cx="46899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2212FB3-3334-4C41-8B2D-D3FD032EFB05}" type="slidenum">
              <a:rPr lang="ja-JP" altLang="en-US" sz="1200">
                <a:solidFill>
                  <a:srgbClr val="898989"/>
                </a:solidFill>
              </a:rPr>
              <a:pPr>
                <a:spcBef>
                  <a:spcPct val="0"/>
                </a:spcBef>
                <a:buFontTx/>
                <a:buNone/>
              </a:pPr>
              <a:t>38</a:t>
            </a:fld>
            <a:endParaRPr lang="ja-JP" altLang="en-US" sz="1200" dirty="0">
              <a:solidFill>
                <a:srgbClr val="898989"/>
              </a:solidFill>
            </a:endParaRPr>
          </a:p>
        </p:txBody>
      </p:sp>
      <p:sp>
        <p:nvSpPr>
          <p:cNvPr id="8" name="正方形/長方形 7"/>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9"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角丸四角形 9"/>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★ドイツ</a:t>
            </a:r>
            <a:r>
              <a:rPr lang="en-US" altLang="ja-JP" sz="1600" b="1" dirty="0">
                <a:solidFill>
                  <a:schemeClr val="tx1"/>
                </a:solidFill>
                <a:latin typeface="Meiryo UI" panose="020B0604030504040204" pitchFamily="50" charset="-128"/>
                <a:ea typeface="Meiryo UI" panose="020B0604030504040204" pitchFamily="50" charset="-128"/>
              </a:rPr>
              <a:t>Deutsche </a:t>
            </a:r>
            <a:r>
              <a:rPr lang="en-US" altLang="ja-JP" sz="1600" b="1" dirty="0" err="1">
                <a:solidFill>
                  <a:schemeClr val="tx1"/>
                </a:solidFill>
                <a:latin typeface="Meiryo UI" panose="020B0604030504040204" pitchFamily="50" charset="-128"/>
                <a:ea typeface="Meiryo UI" panose="020B0604030504040204" pitchFamily="50" charset="-128"/>
              </a:rPr>
              <a:t>Bahn</a:t>
            </a: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DB)</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1" name="角丸四角形 10"/>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2" name="角丸四角形 11"/>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2" name="正方形/長方形 1"/>
          <p:cNvSpPr/>
          <p:nvPr/>
        </p:nvSpPr>
        <p:spPr>
          <a:xfrm>
            <a:off x="1053371" y="697289"/>
            <a:ext cx="10885714"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ドイツの鉄道会社</a:t>
            </a:r>
            <a:r>
              <a:rPr lang="en-US" altLang="ja-JP" dirty="0">
                <a:latin typeface="Meiryo UI" panose="020B0604030504040204" pitchFamily="50" charset="-128"/>
                <a:ea typeface="Meiryo UI" panose="020B0604030504040204" pitchFamily="50" charset="-128"/>
              </a:rPr>
              <a:t>Deutsche </a:t>
            </a:r>
            <a:r>
              <a:rPr lang="en-US" altLang="ja-JP" dirty="0" err="1">
                <a:latin typeface="Meiryo UI" panose="020B0604030504040204" pitchFamily="50" charset="-128"/>
                <a:ea typeface="Meiryo UI" panose="020B0604030504040204" pitchFamily="50" charset="-128"/>
              </a:rPr>
              <a:t>Bahn</a:t>
            </a:r>
            <a:r>
              <a:rPr lang="ja-JP" altLang="en-US" dirty="0">
                <a:latin typeface="Meiryo UI" panose="020B0604030504040204" pitchFamily="50" charset="-128"/>
                <a:ea typeface="Meiryo UI" panose="020B0604030504040204" pitchFamily="50" charset="-128"/>
              </a:rPr>
              <a:t>は、 プリント部品の製造数を</a:t>
            </a:r>
            <a:r>
              <a:rPr lang="en-US" altLang="ja-JP" dirty="0">
                <a:latin typeface="Meiryo UI" panose="020B0604030504040204" pitchFamily="50" charset="-128"/>
                <a:ea typeface="Meiryo UI" panose="020B0604030504040204" pitchFamily="50" charset="-128"/>
              </a:rPr>
              <a:t>2017</a:t>
            </a:r>
            <a:r>
              <a:rPr lang="ja-JP" altLang="en-US" dirty="0">
                <a:latin typeface="Meiryo UI" panose="020B0604030504040204" pitchFamily="50" charset="-128"/>
                <a:ea typeface="Meiryo UI" panose="020B0604030504040204" pitchFamily="50" charset="-128"/>
              </a:rPr>
              <a:t>年末までに倍増させ、</a:t>
            </a:r>
            <a:r>
              <a:rPr lang="en-US" altLang="ja-JP" dirty="0">
                <a:latin typeface="Meiryo UI" panose="020B0604030504040204" pitchFamily="50" charset="-128"/>
                <a:ea typeface="Meiryo UI" panose="020B0604030504040204" pitchFamily="50" charset="-128"/>
              </a:rPr>
              <a:t>2018</a:t>
            </a:r>
            <a:r>
              <a:rPr lang="ja-JP" altLang="en-US" dirty="0">
                <a:latin typeface="Meiryo UI" panose="020B0604030504040204" pitchFamily="50" charset="-128"/>
                <a:ea typeface="Meiryo UI" panose="020B0604030504040204" pitchFamily="50" charset="-128"/>
              </a:rPr>
              <a:t>年末までに</a:t>
            </a:r>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万</a:t>
            </a:r>
            <a:r>
              <a:rPr lang="en-US" altLang="ja-JP" dirty="0">
                <a:latin typeface="Meiryo UI" panose="020B0604030504040204" pitchFamily="50" charset="-128"/>
                <a:ea typeface="Meiryo UI" panose="020B0604030504040204" pitchFamily="50" charset="-128"/>
              </a:rPr>
              <a:t>5000</a:t>
            </a:r>
            <a:r>
              <a:rPr lang="ja-JP" altLang="en-US" dirty="0">
                <a:latin typeface="Meiryo UI" panose="020B0604030504040204" pitchFamily="50" charset="-128"/>
                <a:ea typeface="Meiryo UI" panose="020B0604030504040204" pitchFamily="50" charset="-128"/>
              </a:rPr>
              <a:t>点程度の</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プリントコンポーネント製造を目指す「</a:t>
            </a:r>
            <a:r>
              <a:rPr lang="en-US" altLang="ja-JP" dirty="0">
                <a:latin typeface="Meiryo UI" panose="020B0604030504040204" pitchFamily="50" charset="-128"/>
                <a:ea typeface="Meiryo UI" panose="020B0604030504040204" pitchFamily="50" charset="-128"/>
              </a:rPr>
              <a:t>Mobility goes additive </a:t>
            </a:r>
            <a:r>
              <a:rPr lang="ja-JP" altLang="en-US" dirty="0">
                <a:latin typeface="Meiryo UI" panose="020B0604030504040204" pitchFamily="50" charset="-128"/>
                <a:ea typeface="Meiryo UI" panose="020B0604030504040204" pitchFamily="50" charset="-128"/>
              </a:rPr>
              <a:t>」ネットワークをスタート。</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44" y="1506410"/>
            <a:ext cx="7883508" cy="5253619"/>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5974" y="1520208"/>
            <a:ext cx="3803110" cy="2503714"/>
          </a:xfrm>
          <a:prstGeom prst="rect">
            <a:avLst/>
          </a:prstGeom>
        </p:spPr>
      </p:pic>
      <p:pic>
        <p:nvPicPr>
          <p:cNvPr id="5" name="図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5974" y="4133219"/>
            <a:ext cx="3803110" cy="2529217"/>
          </a:xfrm>
          <a:prstGeom prst="rect">
            <a:avLst/>
          </a:prstGeom>
        </p:spPr>
      </p:pic>
    </p:spTree>
    <p:extLst>
      <p:ext uri="{BB962C8B-B14F-4D97-AF65-F5344CB8AC3E}">
        <p14:creationId xmlns:p14="http://schemas.microsoft.com/office/powerpoint/2010/main" val="3505118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デジタル・ツイン　事例：バーチャル・シンガポール</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デジタル・ツイン</a:t>
            </a:r>
          </a:p>
        </p:txBody>
      </p:sp>
      <p:pic>
        <p:nvPicPr>
          <p:cNvPr id="9"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3008" y="2838091"/>
            <a:ext cx="6693956" cy="371678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6" y="2833426"/>
            <a:ext cx="5388531" cy="3721455"/>
          </a:xfrm>
          <a:prstGeom prst="rect">
            <a:avLst/>
          </a:prstGeom>
        </p:spPr>
      </p:pic>
      <p:sp>
        <p:nvSpPr>
          <p:cNvPr id="5" name="正方形/長方形 4"/>
          <p:cNvSpPr/>
          <p:nvPr/>
        </p:nvSpPr>
        <p:spPr>
          <a:xfrm>
            <a:off x="-124781" y="2669048"/>
            <a:ext cx="1481496"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BKM Office Works</a:t>
            </a:r>
            <a:endParaRPr lang="ja-JP" altLang="en-US" sz="800" dirty="0">
              <a:latin typeface="Meiryo UI" panose="020B0604030504040204" pitchFamily="50" charset="-128"/>
              <a:ea typeface="Meiryo UI" panose="020B0604030504040204" pitchFamily="50" charset="-128"/>
            </a:endParaRPr>
          </a:p>
        </p:txBody>
      </p:sp>
      <p:sp>
        <p:nvSpPr>
          <p:cNvPr id="6" name="正方形/長方形 5"/>
          <p:cNvSpPr/>
          <p:nvPr/>
        </p:nvSpPr>
        <p:spPr>
          <a:xfrm>
            <a:off x="1" y="6550223"/>
            <a:ext cx="12192000" cy="307777"/>
          </a:xfrm>
          <a:prstGeom prst="rect">
            <a:avLst/>
          </a:prstGeom>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携帯電話の電波の伝搬解析、災害が発生したときの避難・救出シミュレーション、自動車交通や歩行者移動の検討など利用は多岐にわたる</a:t>
            </a:r>
          </a:p>
        </p:txBody>
      </p:sp>
      <p:sp>
        <p:nvSpPr>
          <p:cNvPr id="7" name="テキスト ボックス 6"/>
          <p:cNvSpPr txBox="1"/>
          <p:nvPr/>
        </p:nvSpPr>
        <p:spPr>
          <a:xfrm>
            <a:off x="1006281" y="670830"/>
            <a:ext cx="7387222" cy="2062103"/>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★シンガポールは、国土全体のデジタル・ツインを作る計画。（</a:t>
            </a:r>
            <a:r>
              <a:rPr kumimoji="1" lang="en-US" altLang="ja-JP" sz="1600" dirty="0">
                <a:latin typeface="Meiryo UI" panose="020B0604030504040204" pitchFamily="50" charset="-128"/>
                <a:ea typeface="Meiryo UI" panose="020B0604030504040204" pitchFamily="50" charset="-128"/>
              </a:rPr>
              <a:t>Building Information Modeling</a:t>
            </a:r>
            <a:r>
              <a:rPr kumimoji="1" lang="ja-JP" altLang="en-US" sz="1600" dirty="0">
                <a:latin typeface="Meiryo UI" panose="020B0604030504040204" pitchFamily="50" charset="-128"/>
                <a:ea typeface="Meiryo UI" panose="020B0604030504040204" pitchFamily="50" charset="-128"/>
              </a:rPr>
              <a:t>技術を駆使）</a:t>
            </a:r>
            <a:endParaRPr kumimoji="1"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★シンガポールでは</a:t>
            </a:r>
            <a:r>
              <a:rPr lang="en-US" altLang="ja-JP" sz="1600" dirty="0">
                <a:latin typeface="Meiryo UI" panose="020B0604030504040204" pitchFamily="50" charset="-128"/>
                <a:ea typeface="Meiryo UI" panose="020B0604030504040204" pitchFamily="50" charset="-128"/>
              </a:rPr>
              <a:t>2015</a:t>
            </a:r>
            <a:r>
              <a:rPr lang="ja-JP" altLang="en-US" sz="1600" dirty="0">
                <a:latin typeface="Meiryo UI" panose="020B0604030504040204" pitchFamily="50" charset="-128"/>
                <a:ea typeface="Meiryo UI" panose="020B0604030504040204" pitchFamily="50" charset="-128"/>
              </a:rPr>
              <a:t>年から</a:t>
            </a:r>
            <a:r>
              <a:rPr lang="en-US" altLang="ja-JP" sz="1600" dirty="0">
                <a:latin typeface="Meiryo UI" panose="020B0604030504040204" pitchFamily="50" charset="-128"/>
                <a:ea typeface="Meiryo UI" panose="020B0604030504040204" pitchFamily="50" charset="-128"/>
              </a:rPr>
              <a:t>5000m</a:t>
            </a:r>
            <a:r>
              <a:rPr lang="en-US" altLang="ja-JP" sz="1600" baseline="300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超の建物の建築確認申請を行うときに、意匠、構造、設備の</a:t>
            </a:r>
            <a:r>
              <a:rPr lang="en-US" altLang="ja-JP" sz="1600" dirty="0">
                <a:latin typeface="Meiryo UI" panose="020B0604030504040204" pitchFamily="50" charset="-128"/>
                <a:ea typeface="Meiryo UI" panose="020B0604030504040204" pitchFamily="50" charset="-128"/>
              </a:rPr>
              <a:t>BIM</a:t>
            </a:r>
            <a:r>
              <a:rPr lang="ja-JP" altLang="en-US" sz="1600" dirty="0">
                <a:latin typeface="Meiryo UI" panose="020B0604030504040204" pitchFamily="50" charset="-128"/>
                <a:ea typeface="Meiryo UI" panose="020B0604030504040204" pitchFamily="50" charset="-128"/>
              </a:rPr>
              <a:t>モデル提出が義務化。</a:t>
            </a:r>
            <a:endParaRPr lang="en-US" altLang="ja-JP" sz="1600" dirty="0">
              <a:latin typeface="Meiryo UI" panose="020B0604030504040204" pitchFamily="50" charset="-128"/>
              <a:ea typeface="Meiryo UI" panose="020B0604030504040204" pitchFamily="50" charset="-128"/>
            </a:endParaRPr>
          </a:p>
          <a:p>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シンガポール国立研究財団、シンガポール土地管理局と情報通信開発庁の連携により、</a:t>
            </a:r>
            <a:r>
              <a:rPr lang="en-US" altLang="ja-JP" sz="1600" dirty="0">
                <a:latin typeface="Meiryo UI" panose="020B0604030504040204" pitchFamily="50" charset="-128"/>
                <a:ea typeface="Meiryo UI" panose="020B0604030504040204" pitchFamily="50" charset="-128"/>
              </a:rPr>
              <a:t>2018</a:t>
            </a:r>
            <a:r>
              <a:rPr lang="ja-JP" altLang="en-US" sz="1600" dirty="0">
                <a:latin typeface="Meiryo UI" panose="020B0604030504040204" pitchFamily="50" charset="-128"/>
                <a:ea typeface="Meiryo UI" panose="020B0604030504040204" pitchFamily="50" charset="-128"/>
              </a:rPr>
              <a:t>年完成を目指す。予算は</a:t>
            </a:r>
            <a:r>
              <a:rPr lang="en-US" altLang="ja-JP" sz="1600" dirty="0">
                <a:latin typeface="Meiryo UI" panose="020B0604030504040204" pitchFamily="50" charset="-128"/>
                <a:ea typeface="Meiryo UI" panose="020B0604030504040204" pitchFamily="50" charset="-128"/>
              </a:rPr>
              <a:t>7300</a:t>
            </a:r>
            <a:r>
              <a:rPr lang="ja-JP" altLang="en-US" sz="1600" dirty="0">
                <a:latin typeface="Meiryo UI" panose="020B0604030504040204" pitchFamily="50" charset="-128"/>
                <a:ea typeface="Meiryo UI" panose="020B0604030504040204" pitchFamily="50" charset="-128"/>
              </a:rPr>
              <a:t>万シンガポールドル（約</a:t>
            </a:r>
            <a:r>
              <a:rPr lang="en-US" altLang="ja-JP" sz="1600" dirty="0">
                <a:latin typeface="Meiryo UI" panose="020B0604030504040204" pitchFamily="50" charset="-128"/>
                <a:ea typeface="Meiryo UI" panose="020B0604030504040204" pitchFamily="50" charset="-128"/>
              </a:rPr>
              <a:t>60</a:t>
            </a:r>
            <a:r>
              <a:rPr lang="ja-JP" altLang="en-US" sz="1600" dirty="0">
                <a:latin typeface="Meiryo UI" panose="020B0604030504040204" pitchFamily="50" charset="-128"/>
                <a:ea typeface="Meiryo UI" panose="020B0604030504040204" pitchFamily="50" charset="-128"/>
              </a:rPr>
              <a:t>億円）。 </a:t>
            </a:r>
            <a:endParaRPr kumimoji="1" lang="ja-JP" altLang="en-US" sz="16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5"/>
          <a:stretch>
            <a:fillRect/>
          </a:stretch>
        </p:blipFill>
        <p:spPr>
          <a:xfrm>
            <a:off x="8528020" y="599333"/>
            <a:ext cx="2847975" cy="2133600"/>
          </a:xfrm>
          <a:prstGeom prst="rect">
            <a:avLst/>
          </a:prstGeom>
        </p:spPr>
      </p:pic>
      <p:sp>
        <p:nvSpPr>
          <p:cNvPr id="10" name="テキスト ボックス 9"/>
          <p:cNvSpPr txBox="1"/>
          <p:nvPr/>
        </p:nvSpPr>
        <p:spPr>
          <a:xfrm>
            <a:off x="8528020" y="599333"/>
            <a:ext cx="1595888"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米国防総省の</a:t>
            </a:r>
            <a:r>
              <a:rPr kumimoji="1" lang="en-US" altLang="ja-JP" sz="1200" dirty="0">
                <a:solidFill>
                  <a:schemeClr val="bg1"/>
                </a:solidFill>
                <a:latin typeface="Meiryo UI" panose="020B0604030504040204" pitchFamily="50" charset="-128"/>
                <a:ea typeface="Meiryo UI" panose="020B0604030504040204" pitchFamily="50" charset="-128"/>
              </a:rPr>
              <a:t>BIM</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11" name="スライド番号プレースホルダー 10"/>
          <p:cNvSpPr>
            <a:spLocks noGrp="1"/>
          </p:cNvSpPr>
          <p:nvPr>
            <p:ph type="sldNum" sz="quarter" idx="12"/>
          </p:nvPr>
        </p:nvSpPr>
        <p:spPr/>
        <p:txBody>
          <a:bodyPr/>
          <a:lstStyle/>
          <a:p>
            <a:fld id="{E0111AC5-7BD5-411B-8205-861CC0B8AE82}" type="slidenum">
              <a:rPr kumimoji="1" lang="ja-JP" altLang="en-US" smtClean="0"/>
              <a:t>39</a:t>
            </a:fld>
            <a:endParaRPr kumimoji="1" lang="ja-JP" altLang="en-US"/>
          </a:p>
        </p:txBody>
      </p:sp>
      <p:sp>
        <p:nvSpPr>
          <p:cNvPr id="15" name="テキスト ボックス 14"/>
          <p:cNvSpPr txBox="1"/>
          <p:nvPr/>
        </p:nvSpPr>
        <p:spPr>
          <a:xfrm>
            <a:off x="5398267" y="2651600"/>
            <a:ext cx="6180708"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http://aecmag.com/57-lead-story/909-news-dassault-systemes-helps-build-virtual-singapore</a:t>
            </a:r>
            <a:endParaRPr kumimoji="1"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71329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316" y="594667"/>
            <a:ext cx="9315068" cy="6207223"/>
          </a:xfrm>
          <a:prstGeom prst="rect">
            <a:avLst/>
          </a:prstGeom>
        </p:spPr>
      </p:pic>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4</a:t>
            </a:fld>
            <a:endParaRPr kumimoji="1" lang="ja-JP" altLang="en-US"/>
          </a:p>
        </p:txBody>
      </p:sp>
      <p:sp>
        <p:nvSpPr>
          <p:cNvPr id="17" name="正方形/長方形 1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8"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err="1">
                <a:solidFill>
                  <a:schemeClr val="tx1"/>
                </a:solidFill>
                <a:latin typeface="Meiryo UI" panose="020B0604030504040204" pitchFamily="50" charset="-128"/>
                <a:ea typeface="Meiryo UI" panose="020B0604030504040204" pitchFamily="50" charset="-128"/>
              </a:rPr>
              <a:t>GoodYear</a:t>
            </a:r>
            <a:r>
              <a:rPr lang="ja-JP" altLang="en-US" sz="1600" b="1" dirty="0">
                <a:solidFill>
                  <a:schemeClr val="tx1"/>
                </a:solidFill>
                <a:latin typeface="Meiryo UI" panose="020B0604030504040204" pitchFamily="50" charset="-128"/>
                <a:ea typeface="Meiryo UI" panose="020B0604030504040204" pitchFamily="50" charset="-128"/>
              </a:rPr>
              <a:t>の球形タイヤ</a:t>
            </a:r>
          </a:p>
        </p:txBody>
      </p:sp>
      <p:sp>
        <p:nvSpPr>
          <p:cNvPr id="20" name="角丸四角形 1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6" name="角丸四角形 2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7" name="正方形/長方形 6"/>
          <p:cNvSpPr/>
          <p:nvPr/>
        </p:nvSpPr>
        <p:spPr>
          <a:xfrm>
            <a:off x="87144" y="1830705"/>
            <a:ext cx="2699172" cy="3693319"/>
          </a:xfrm>
          <a:prstGeom prst="rect">
            <a:avLst/>
          </a:prstGeom>
        </p:spPr>
        <p:txBody>
          <a:bodyPr wrap="square">
            <a:spAutoFit/>
          </a:bodyPr>
          <a:lstStyle/>
          <a:p>
            <a:r>
              <a:rPr lang="en-US" altLang="ja-JP" dirty="0">
                <a:latin typeface="Meiryo UI" panose="020B0604030504040204" pitchFamily="50" charset="-128"/>
                <a:ea typeface="Meiryo UI" panose="020B0604030504040204" pitchFamily="50" charset="-128"/>
              </a:rPr>
              <a:t>Eagle 360</a:t>
            </a:r>
            <a:r>
              <a:rPr lang="ja-JP" altLang="en-US" dirty="0">
                <a:latin typeface="Meiryo UI" panose="020B0604030504040204" pitchFamily="50" charset="-128"/>
                <a:ea typeface="Meiryo UI" panose="020B0604030504040204" pitchFamily="50" charset="-128"/>
              </a:rPr>
              <a:t>は、</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プリンタ技術によってデザイン成形される球体型タイヤで、内部には車体を浮かせるための磁気装置を装備。</a:t>
            </a:r>
            <a:endParaRPr lang="en-US" altLang="ja-JP" dirty="0">
              <a:latin typeface="Meiryo UI" panose="020B0604030504040204" pitchFamily="50" charset="-128"/>
              <a:ea typeface="Meiryo UI" panose="020B0604030504040204" pitchFamily="50" charset="-128"/>
            </a:endParaRPr>
          </a:p>
          <a:p>
            <a:endParaRPr lang="ja-JP" altLang="en-US"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造形されたこの球体タイヤには、あらゆる路面状況に対応する複合素材とパターンがデザインされており、ドライ</a:t>
            </a:r>
            <a:r>
              <a:rPr lang="en-US" altLang="ja-JP" dirty="0">
                <a:latin typeface="Meiryo UI" panose="020B0604030504040204" pitchFamily="50" charset="-128"/>
                <a:ea typeface="Meiryo UI" panose="020B0604030504040204" pitchFamily="50" charset="-128"/>
              </a:rPr>
              <a:t>&amp;</a:t>
            </a:r>
            <a:r>
              <a:rPr lang="ja-JP" altLang="en-US" dirty="0">
                <a:latin typeface="Meiryo UI" panose="020B0604030504040204" pitchFamily="50" charset="-128"/>
                <a:ea typeface="Meiryo UI" panose="020B0604030504040204" pitchFamily="50" charset="-128"/>
              </a:rPr>
              <a:t>ウエット両条件下で最適な走行性能を発揮することができる・・・</a:t>
            </a:r>
            <a:endParaRPr lang="ja-JP" altLang="en-US" dirty="0">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73492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9"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角丸四角形 9"/>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★ドバイの</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プリンタ・オフィス</a:t>
            </a:r>
          </a:p>
        </p:txBody>
      </p:sp>
      <p:sp>
        <p:nvSpPr>
          <p:cNvPr id="11" name="角丸四角形 10"/>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2" name="角丸四角形 11"/>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
        <p:nvSpPr>
          <p:cNvPr id="3" name="正方形/長方形 2"/>
          <p:cNvSpPr/>
          <p:nvPr/>
        </p:nvSpPr>
        <p:spPr>
          <a:xfrm>
            <a:off x="1053371" y="740225"/>
            <a:ext cx="10857838"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アラブ首長国連邦（</a:t>
            </a:r>
            <a:r>
              <a:rPr lang="en-US" altLang="ja-JP" sz="1400" dirty="0">
                <a:latin typeface="Meiryo UI" panose="020B0604030504040204" pitchFamily="50" charset="-128"/>
                <a:ea typeface="Meiryo UI" panose="020B0604030504040204" pitchFamily="50" charset="-128"/>
              </a:rPr>
              <a:t>UAE</a:t>
            </a:r>
            <a:r>
              <a:rPr lang="ja-JP" altLang="en-US" sz="1400" dirty="0">
                <a:latin typeface="Meiryo UI" panose="020B0604030504040204" pitchFamily="50" charset="-128"/>
                <a:ea typeface="Meiryo UI" panose="020B0604030504040204" pitchFamily="50" charset="-128"/>
              </a:rPr>
              <a:t>）の都市ドバイに、世界初の</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プリンターで作ったオフィスが完成。</a:t>
            </a:r>
          </a:p>
          <a:p>
            <a:r>
              <a:rPr lang="ja-JP" altLang="en-US" sz="1400" dirty="0">
                <a:latin typeface="Meiryo UI" panose="020B0604030504040204" pitchFamily="50" charset="-128"/>
                <a:ea typeface="Meiryo UI" panose="020B0604030504040204" pitchFamily="50" charset="-128"/>
              </a:rPr>
              <a:t>ドバイ政府によると、この建物は装飾や内装も含め、その全てが</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プリンターで作られているとしている。オフィスは、電話、水道、電気、空調設備機を備えており機能的なワークスペースになっており、ドバイのシェイク・ザーイド・ロードにある</a:t>
            </a:r>
            <a:r>
              <a:rPr lang="en-US" altLang="ja-JP" sz="1400" dirty="0">
                <a:latin typeface="Meiryo UI" panose="020B0604030504040204" pitchFamily="50" charset="-128"/>
                <a:ea typeface="Meiryo UI" panose="020B0604030504040204" pitchFamily="50" charset="-128"/>
              </a:rPr>
              <a:t>54</a:t>
            </a:r>
            <a:r>
              <a:rPr lang="ja-JP" altLang="en-US" sz="1400" dirty="0">
                <a:latin typeface="Meiryo UI" panose="020B0604030504040204" pitchFamily="50" charset="-128"/>
                <a:ea typeface="Meiryo UI" panose="020B0604030504040204" pitchFamily="50" charset="-128"/>
              </a:rPr>
              <a:t>階建の超高層ビル「エミレーツタワー」の複合施設の中にある。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平屋建てのオフィスは床面積が約</a:t>
            </a:r>
            <a:r>
              <a:rPr lang="en-US" altLang="ja-JP" sz="1400" dirty="0">
                <a:latin typeface="Meiryo UI" panose="020B0604030504040204" pitchFamily="50" charset="-128"/>
                <a:ea typeface="Meiryo UI" panose="020B0604030504040204" pitchFamily="50" charset="-128"/>
              </a:rPr>
              <a:t>250</a:t>
            </a:r>
            <a:r>
              <a:rPr lang="ja-JP" altLang="en-US" sz="1400" dirty="0">
                <a:latin typeface="Meiryo UI" panose="020B0604030504040204" pitchFamily="50" charset="-128"/>
                <a:ea typeface="Meiryo UI" panose="020B0604030504040204" pitchFamily="50" charset="-128"/>
              </a:rPr>
              <a:t>平方メートルで、ドバイ未来基金が入居。</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ビルの建設には</a:t>
            </a:r>
            <a:r>
              <a:rPr lang="en-US" altLang="ja-JP" sz="1400" dirty="0">
                <a:latin typeface="Meiryo UI" panose="020B0604030504040204" pitchFamily="50" charset="-128"/>
                <a:ea typeface="Meiryo UI" panose="020B0604030504040204" pitchFamily="50" charset="-128"/>
              </a:rPr>
              <a:t>14</a:t>
            </a:r>
            <a:r>
              <a:rPr lang="ja-JP" altLang="en-US" sz="1400" dirty="0">
                <a:latin typeface="Meiryo UI" panose="020B0604030504040204" pitchFamily="50" charset="-128"/>
                <a:ea typeface="Meiryo UI" panose="020B0604030504040204" pitchFamily="50" charset="-128"/>
              </a:rPr>
              <a:t>万ドル（約</a:t>
            </a:r>
            <a:r>
              <a:rPr lang="en-US" altLang="ja-JP" sz="1400" dirty="0">
                <a:latin typeface="Meiryo UI" panose="020B0604030504040204" pitchFamily="50" charset="-128"/>
                <a:ea typeface="Meiryo UI" panose="020B0604030504040204" pitchFamily="50" charset="-128"/>
              </a:rPr>
              <a:t>1500</a:t>
            </a:r>
            <a:r>
              <a:rPr lang="ja-JP" altLang="en-US" sz="1400" dirty="0">
                <a:latin typeface="Meiryo UI" panose="020B0604030504040204" pitchFamily="50" charset="-128"/>
                <a:ea typeface="Meiryo UI" panose="020B0604030504040204" pitchFamily="50" charset="-128"/>
              </a:rPr>
              <a:t>万円）しかかかっていない。アラブ首長国連邦の内閣担当相モハメド・アル・ガーガウィ氏は、これはより伝統的な工法に比べ</a:t>
            </a:r>
            <a:r>
              <a:rPr lang="en-US" altLang="ja-JP" sz="1400" dirty="0">
                <a:latin typeface="Meiryo UI" panose="020B0604030504040204" pitchFamily="50" charset="-128"/>
                <a:ea typeface="Meiryo UI" panose="020B0604030504040204" pitchFamily="50" charset="-128"/>
              </a:rPr>
              <a:t>50%</a:t>
            </a:r>
            <a:r>
              <a:rPr lang="ja-JP" altLang="en-US" sz="1400" dirty="0">
                <a:latin typeface="Meiryo UI" panose="020B0604030504040204" pitchFamily="50" charset="-128"/>
                <a:ea typeface="Meiryo UI" panose="020B0604030504040204" pitchFamily="50" charset="-128"/>
              </a:rPr>
              <a:t>安かったと主張。</a:t>
            </a:r>
          </a:p>
        </p:txBody>
      </p:sp>
      <p:sp>
        <p:nvSpPr>
          <p:cNvPr id="4" name="正方形/長方形 3"/>
          <p:cNvSpPr/>
          <p:nvPr/>
        </p:nvSpPr>
        <p:spPr>
          <a:xfrm>
            <a:off x="6095999" y="5810054"/>
            <a:ext cx="6032279" cy="954107"/>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効果を生かしたフローリングである。これは、</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トテクノロジーを用いてデザインされた床材や壁紙をメインに使って部屋内をデコレーションするものだが、その完成度には思わず目を見張るほどで、実際に自然の中にたたずんでいる錯覚におちいるほどリアルなのが特徴だ。</a:t>
            </a: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705" y="2592277"/>
            <a:ext cx="4596170" cy="3111963"/>
          </a:xfrm>
          <a:prstGeom prst="rect">
            <a:avLst/>
          </a:prstGeom>
        </p:spPr>
      </p:pic>
      <p:sp>
        <p:nvSpPr>
          <p:cNvPr id="7" name="正方形/長方形 6"/>
          <p:cNvSpPr/>
          <p:nvPr/>
        </p:nvSpPr>
        <p:spPr>
          <a:xfrm>
            <a:off x="10273885" y="2381792"/>
            <a:ext cx="1637324" cy="261610"/>
          </a:xfrm>
          <a:prstGeom prst="rect">
            <a:avLst/>
          </a:prstGeom>
        </p:spPr>
        <p:txBody>
          <a:bodyPr wrap="square">
            <a:spAutoFit/>
          </a:bodyPr>
          <a:lstStyle/>
          <a:p>
            <a:pPr algn="ctr"/>
            <a:r>
              <a:rPr lang="en-US" altLang="ja-JP" sz="1100" dirty="0" err="1">
                <a:latin typeface="Meiryo UI" panose="020B0604030504040204" pitchFamily="50" charset="-128"/>
                <a:ea typeface="Meiryo UI" panose="020B0604030504040204" pitchFamily="50" charset="-128"/>
              </a:rPr>
              <a:t>Source:Pfsk.com</a:t>
            </a:r>
            <a:endParaRPr lang="en-US" altLang="ja-JP" sz="1100" dirty="0">
              <a:effectLst/>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640" y="4722500"/>
            <a:ext cx="3238500" cy="1824355"/>
          </a:xfrm>
          <a:prstGeom prst="rect">
            <a:avLst/>
          </a:prstGeom>
        </p:spPr>
      </p:pic>
      <p:sp>
        <p:nvSpPr>
          <p:cNvPr id="14" name="正方形/長方形 13"/>
          <p:cNvSpPr/>
          <p:nvPr/>
        </p:nvSpPr>
        <p:spPr>
          <a:xfrm>
            <a:off x="3127106" y="6528277"/>
            <a:ext cx="2382960" cy="276999"/>
          </a:xfrm>
          <a:prstGeom prst="rect">
            <a:avLst/>
          </a:prstGeom>
        </p:spPr>
        <p:txBody>
          <a:bodyPr wrap="none">
            <a:spAutoFit/>
          </a:bodyPr>
          <a:lstStyle/>
          <a:p>
            <a:r>
              <a:rPr lang="en-US" altLang="ja-JP" sz="1200" dirty="0" err="1">
                <a:latin typeface="Meiryo UI" panose="020B0604030504040204" pitchFamily="50" charset="-128"/>
                <a:ea typeface="Meiryo UI" panose="020B0604030504040204" pitchFamily="50" charset="-128"/>
              </a:rPr>
              <a:t>Source:Smartcitiesdubai.com</a:t>
            </a:r>
            <a:endParaRPr lang="en-US" altLang="ja-JP" sz="1200" dirty="0">
              <a:effectLst/>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347" y="2330945"/>
            <a:ext cx="3257817" cy="2175072"/>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4643" y="2318046"/>
            <a:ext cx="3277137" cy="2187971"/>
          </a:xfrm>
          <a:prstGeom prst="rect">
            <a:avLst/>
          </a:prstGeom>
        </p:spPr>
      </p:pic>
      <p:sp>
        <p:nvSpPr>
          <p:cNvPr id="17" name="正方形/長方形 16"/>
          <p:cNvSpPr/>
          <p:nvPr/>
        </p:nvSpPr>
        <p:spPr>
          <a:xfrm>
            <a:off x="1" y="5163723"/>
            <a:ext cx="2675640" cy="830997"/>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部材の造形には、</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高さ約</a:t>
            </a:r>
            <a:r>
              <a:rPr lang="en-US" altLang="ja-JP" sz="1200" dirty="0">
                <a:latin typeface="Meiryo UI" panose="020B0604030504040204" pitchFamily="50" charset="-128"/>
                <a:ea typeface="Meiryo UI" panose="020B0604030504040204" pitchFamily="50" charset="-128"/>
              </a:rPr>
              <a:t>6m×</a:t>
            </a:r>
            <a:r>
              <a:rPr lang="ja-JP" altLang="en-US" sz="1200" dirty="0">
                <a:latin typeface="Meiryo UI" panose="020B0604030504040204" pitchFamily="50" charset="-128"/>
                <a:ea typeface="Meiryo UI" panose="020B0604030504040204" pitchFamily="50" charset="-128"/>
              </a:rPr>
              <a:t>幅約</a:t>
            </a:r>
            <a:r>
              <a:rPr lang="en-US" altLang="ja-JP" sz="1200" dirty="0">
                <a:latin typeface="Meiryo UI" panose="020B0604030504040204" pitchFamily="50" charset="-128"/>
                <a:ea typeface="Meiryo UI" panose="020B0604030504040204" pitchFamily="50" charset="-128"/>
              </a:rPr>
              <a:t>12m×</a:t>
            </a:r>
            <a:r>
              <a:rPr lang="ja-JP" altLang="en-US" sz="1200" dirty="0">
                <a:latin typeface="Meiryo UI" panose="020B0604030504040204" pitchFamily="50" charset="-128"/>
                <a:ea typeface="Meiryo UI" panose="020B0604030504040204" pitchFamily="50" charset="-128"/>
              </a:rPr>
              <a:t>長さ約</a:t>
            </a:r>
            <a:r>
              <a:rPr lang="en-US" altLang="ja-JP" sz="1200" dirty="0">
                <a:latin typeface="Meiryo UI" panose="020B0604030504040204" pitchFamily="50" charset="-128"/>
                <a:ea typeface="Meiryo UI" panose="020B0604030504040204" pitchFamily="50" charset="-128"/>
              </a:rPr>
              <a:t>36m</a:t>
            </a:r>
            <a:r>
              <a:rPr lang="ja-JP" altLang="en-US" sz="1200" dirty="0">
                <a:latin typeface="Meiryo UI" panose="020B0604030504040204" pitchFamily="50" charset="-128"/>
                <a:ea typeface="Meiryo UI" panose="020B0604030504040204" pitchFamily="50" charset="-128"/>
              </a:rPr>
              <a:t>という巨大</a:t>
            </a:r>
            <a:r>
              <a:rPr lang="en-US" altLang="ja-JP" sz="1200" dirty="0">
                <a:latin typeface="Meiryo UI" panose="020B0604030504040204" pitchFamily="50" charset="-128"/>
                <a:ea typeface="Meiryo UI" panose="020B0604030504040204" pitchFamily="50" charset="-128"/>
              </a:rPr>
              <a:t>3D</a:t>
            </a:r>
            <a:r>
              <a:rPr lang="ja-JP" altLang="en-US" sz="1200" dirty="0">
                <a:latin typeface="Meiryo UI" panose="020B0604030504040204" pitchFamily="50" charset="-128"/>
                <a:ea typeface="Meiryo UI" panose="020B0604030504040204" pitchFamily="50" charset="-128"/>
              </a:rPr>
              <a:t>コンクリートプリンターが使われた。</a:t>
            </a:r>
          </a:p>
        </p:txBody>
      </p:sp>
    </p:spTree>
    <p:extLst>
      <p:ext uri="{BB962C8B-B14F-4D97-AF65-F5344CB8AC3E}">
        <p14:creationId xmlns:p14="http://schemas.microsoft.com/office/powerpoint/2010/main" val="2203599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9"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角丸四角形 9"/>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★ドバイの</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プリンタ・オフィスの建造過程</a:t>
            </a:r>
          </a:p>
        </p:txBody>
      </p:sp>
      <p:sp>
        <p:nvSpPr>
          <p:cNvPr id="11" name="角丸四角形 10"/>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2" name="角丸四角形 11"/>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2" name="図 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586" y="1483287"/>
            <a:ext cx="3861602" cy="2170220"/>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8938" y="1483287"/>
            <a:ext cx="3869297" cy="2174545"/>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8675" y="1483287"/>
            <a:ext cx="3858168" cy="2170220"/>
          </a:xfrm>
          <a:prstGeom prst="rect">
            <a:avLst/>
          </a:prstGeom>
        </p:spPr>
      </p:pic>
      <p:pic>
        <p:nvPicPr>
          <p:cNvPr id="18" name="図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78675" y="4047191"/>
            <a:ext cx="3858168" cy="2168291"/>
          </a:xfrm>
          <a:prstGeom prst="rect">
            <a:avLst/>
          </a:prstGeom>
        </p:spPr>
      </p:pic>
      <p:pic>
        <p:nvPicPr>
          <p:cNvPr id="19" name="図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8937" y="4040936"/>
            <a:ext cx="3869297" cy="2174545"/>
          </a:xfrm>
          <a:prstGeom prst="rect">
            <a:avLst/>
          </a:prstGeom>
        </p:spPr>
      </p:pic>
      <p:pic>
        <p:nvPicPr>
          <p:cNvPr id="20" name="図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6891" y="4040936"/>
            <a:ext cx="3869297" cy="2174545"/>
          </a:xfrm>
          <a:prstGeom prst="rect">
            <a:avLst/>
          </a:prstGeom>
        </p:spPr>
      </p:pic>
      <p:sp>
        <p:nvSpPr>
          <p:cNvPr id="21" name="正方形/長方形 20"/>
          <p:cNvSpPr/>
          <p:nvPr/>
        </p:nvSpPr>
        <p:spPr>
          <a:xfrm>
            <a:off x="1053371" y="749289"/>
            <a:ext cx="10789005"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現場には小型の移動式</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プリンターも設置され、施工に使用され、大型＆小型の</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プリンター導入により、工期が</a:t>
            </a:r>
            <a:r>
              <a:rPr lang="en-US" altLang="ja-JP" sz="1600" dirty="0">
                <a:latin typeface="Meiryo UI" panose="020B0604030504040204" pitchFamily="50" charset="-128"/>
                <a:ea typeface="Meiryo UI" panose="020B0604030504040204" pitchFamily="50" charset="-128"/>
              </a:rPr>
              <a:t>50</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70%</a:t>
            </a:r>
            <a:r>
              <a:rPr lang="ja-JP" altLang="en-US" sz="1600" dirty="0">
                <a:latin typeface="Meiryo UI" panose="020B0604030504040204" pitchFamily="50" charset="-128"/>
                <a:ea typeface="Meiryo UI" panose="020B0604030504040204" pitchFamily="50" charset="-128"/>
              </a:rPr>
              <a:t>短縮され、人件費も</a:t>
            </a:r>
            <a:r>
              <a:rPr lang="en-US" altLang="ja-JP" sz="1600" dirty="0">
                <a:latin typeface="Meiryo UI" panose="020B0604030504040204" pitchFamily="50" charset="-128"/>
                <a:ea typeface="Meiryo UI" panose="020B0604030504040204" pitchFamily="50" charset="-128"/>
              </a:rPr>
              <a:t>50</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80%</a:t>
            </a:r>
            <a:r>
              <a:rPr lang="ja-JP" altLang="en-US" sz="1600" dirty="0">
                <a:latin typeface="Meiryo UI" panose="020B0604030504040204" pitchFamily="50" charset="-128"/>
                <a:ea typeface="Meiryo UI" panose="020B0604030504040204" pitchFamily="50" charset="-128"/>
              </a:rPr>
              <a:t>削減された。</a:t>
            </a:r>
          </a:p>
        </p:txBody>
      </p:sp>
      <p:sp>
        <p:nvSpPr>
          <p:cNvPr id="22" name="右矢印 21"/>
          <p:cNvSpPr/>
          <p:nvPr/>
        </p:nvSpPr>
        <p:spPr>
          <a:xfrm>
            <a:off x="3930208" y="2287517"/>
            <a:ext cx="390868" cy="537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a:off x="7954727" y="2299455"/>
            <a:ext cx="390868" cy="537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5400000">
            <a:off x="9981374" y="3581876"/>
            <a:ext cx="390868" cy="537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rot="10800000">
            <a:off x="7890463" y="4852725"/>
            <a:ext cx="390868" cy="537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p:cNvSpPr/>
          <p:nvPr/>
        </p:nvSpPr>
        <p:spPr>
          <a:xfrm rot="10800000">
            <a:off x="3893062" y="4896333"/>
            <a:ext cx="390868" cy="537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244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9" name="Picture 2" descr="VoXelje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510" y="2394319"/>
            <a:ext cx="8838462" cy="441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スライド番号プレースホルダー 3"/>
          <p:cNvSpPr>
            <a:spLocks noGrp="1"/>
          </p:cNvSpPr>
          <p:nvPr>
            <p:ph type="sldNum" sz="quarter" idx="12"/>
          </p:nvPr>
        </p:nvSpPr>
        <p:spPr bwMode="auto">
          <a:xfrm>
            <a:off x="8426450" y="6448426"/>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14A4848B-7DF1-46C1-AD1C-BB3B9A023885}" type="slidenum">
              <a:rPr lang="ja-JP" altLang="en-US" sz="1200">
                <a:solidFill>
                  <a:srgbClr val="898989"/>
                </a:solidFill>
              </a:rPr>
              <a:pPr>
                <a:spcBef>
                  <a:spcPct val="0"/>
                </a:spcBef>
                <a:buFontTx/>
                <a:buNone/>
              </a:pPr>
              <a:t>42</a:t>
            </a:fld>
            <a:endParaRPr lang="ja-JP" altLang="en-US" sz="1200">
              <a:solidFill>
                <a:srgbClr val="898989"/>
              </a:solidFill>
            </a:endParaRPr>
          </a:p>
        </p:txBody>
      </p:sp>
      <p:sp>
        <p:nvSpPr>
          <p:cNvPr id="144388" name="正方形/長方形 2"/>
          <p:cNvSpPr>
            <a:spLocks noChangeArrowheads="1"/>
          </p:cNvSpPr>
          <p:nvPr/>
        </p:nvSpPr>
        <p:spPr bwMode="auto">
          <a:xfrm>
            <a:off x="3863975" y="692150"/>
            <a:ext cx="4497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a:latin typeface="メイリオ" panose="020B0604030504040204" pitchFamily="50" charset="-128"/>
                <a:ea typeface="メイリオ" panose="020B0604030504040204" pitchFamily="50" charset="-128"/>
              </a:rPr>
              <a:t>ドイツの</a:t>
            </a:r>
            <a:r>
              <a:rPr lang="en-US" altLang="ja-JP" sz="1800">
                <a:latin typeface="メイリオ" panose="020B0604030504040204" pitchFamily="50" charset="-128"/>
                <a:ea typeface="メイリオ" panose="020B0604030504040204" pitchFamily="50" charset="-128"/>
              </a:rPr>
              <a:t>VoXeljet (</a:t>
            </a:r>
            <a:r>
              <a:rPr lang="ja-JP" altLang="en-US" sz="1800">
                <a:latin typeface="メイリオ" panose="020B0604030504040204" pitchFamily="50" charset="-128"/>
                <a:ea typeface="メイリオ" panose="020B0604030504040204" pitchFamily="50" charset="-128"/>
              </a:rPr>
              <a:t>ヴォクセルジェット</a:t>
            </a:r>
            <a:r>
              <a:rPr lang="en-US" altLang="ja-JP" sz="1800">
                <a:latin typeface="メイリオ" panose="020B0604030504040204" pitchFamily="50" charset="-128"/>
                <a:ea typeface="メイリオ" panose="020B0604030504040204" pitchFamily="50" charset="-128"/>
              </a:rPr>
              <a:t>)</a:t>
            </a:r>
          </a:p>
        </p:txBody>
      </p:sp>
      <p:sp>
        <p:nvSpPr>
          <p:cNvPr id="144390" name="正方形/長方形 6"/>
          <p:cNvSpPr>
            <a:spLocks noChangeArrowheads="1"/>
          </p:cNvSpPr>
          <p:nvPr/>
        </p:nvSpPr>
        <p:spPr bwMode="auto">
          <a:xfrm>
            <a:off x="670728" y="1062038"/>
            <a:ext cx="1133493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600" dirty="0">
                <a:latin typeface="メイリオ" panose="020B0604030504040204" pitchFamily="50" charset="-128"/>
                <a:ea typeface="メイリオ" panose="020B0604030504040204" pitchFamily="50" charset="-128"/>
              </a:rPr>
              <a:t>ドイツの</a:t>
            </a:r>
            <a:r>
              <a:rPr lang="en-US" altLang="ja-JP" sz="1600" dirty="0">
                <a:latin typeface="メイリオ" panose="020B0604030504040204" pitchFamily="50" charset="-128"/>
                <a:ea typeface="メイリオ" panose="020B0604030504040204" pitchFamily="50" charset="-128"/>
              </a:rPr>
              <a:t>3D</a:t>
            </a:r>
            <a:r>
              <a:rPr lang="ja-JP" altLang="en-US" sz="1600" dirty="0">
                <a:latin typeface="メイリオ" panose="020B0604030504040204" pitchFamily="50" charset="-128"/>
                <a:ea typeface="メイリオ" panose="020B0604030504040204" pitchFamily="50" charset="-128"/>
              </a:rPr>
              <a:t>プリンター企業「</a:t>
            </a:r>
            <a:r>
              <a:rPr lang="en-US" altLang="ja-JP" sz="1600" dirty="0" err="1">
                <a:latin typeface="メイリオ" panose="020B0604030504040204" pitchFamily="50" charset="-128"/>
                <a:ea typeface="メイリオ" panose="020B0604030504040204" pitchFamily="50" charset="-128"/>
              </a:rPr>
              <a:t>VoXeljet</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ヴォクセルジェット</a:t>
            </a:r>
            <a:r>
              <a:rPr lang="en-US" altLang="ja-JP" sz="1600" dirty="0">
                <a:latin typeface="メイリオ" panose="020B0604030504040204" pitchFamily="50" charset="-128"/>
                <a:ea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pPr eaLnBrk="1" hangingPunct="1">
              <a:spcBef>
                <a:spcPct val="0"/>
              </a:spcBef>
              <a:buFontTx/>
              <a:buNone/>
            </a:pPr>
            <a:r>
              <a:rPr lang="ja-JP" altLang="en-US" sz="1600" dirty="0">
                <a:latin typeface="メイリオ" panose="020B0604030504040204" pitchFamily="50" charset="-128"/>
                <a:ea typeface="メイリオ" panose="020B0604030504040204" pitchFamily="50" charset="-128"/>
              </a:rPr>
              <a:t>主に欧州を中心に事業を展開する企業で、主な顧客としては、ベンツや</a:t>
            </a:r>
            <a:r>
              <a:rPr lang="en-US" altLang="ja-JP" sz="1600" dirty="0">
                <a:latin typeface="メイリオ" panose="020B0604030504040204" pitchFamily="50" charset="-128"/>
                <a:ea typeface="メイリオ" panose="020B0604030504040204" pitchFamily="50" charset="-128"/>
              </a:rPr>
              <a:t>BMW</a:t>
            </a:r>
            <a:r>
              <a:rPr lang="ja-JP" altLang="en-US" sz="1600" dirty="0" err="1">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ポルシェ、フォルクスワーゲンが顧客である。</a:t>
            </a:r>
            <a:endParaRPr lang="en-US" altLang="ja-JP" sz="1600" dirty="0">
              <a:latin typeface="メイリオ" panose="020B0604030504040204" pitchFamily="50" charset="-128"/>
              <a:ea typeface="メイリオ" panose="020B0604030504040204" pitchFamily="50" charset="-128"/>
            </a:endParaRPr>
          </a:p>
          <a:p>
            <a:pPr eaLnBrk="1" hangingPunct="1">
              <a:spcBef>
                <a:spcPct val="0"/>
              </a:spcBef>
              <a:buFontTx/>
              <a:buNone/>
            </a:pPr>
            <a:r>
              <a:rPr lang="en-US" altLang="ja-JP" sz="1600" dirty="0" err="1">
                <a:latin typeface="メイリオ" panose="020B0604030504040204" pitchFamily="50" charset="-128"/>
                <a:ea typeface="メイリオ" panose="020B0604030504040204" pitchFamily="50" charset="-128"/>
              </a:rPr>
              <a:t>VoXeljet</a:t>
            </a:r>
            <a:r>
              <a:rPr lang="ja-JP" altLang="en-US" sz="1600" dirty="0">
                <a:latin typeface="メイリオ" panose="020B0604030504040204" pitchFamily="50" charset="-128"/>
                <a:ea typeface="メイリオ" panose="020B0604030504040204" pitchFamily="50" charset="-128"/>
              </a:rPr>
              <a:t>社は、自動車向け部品の試作＆製造を一手に引き受ける</a:t>
            </a:r>
            <a:r>
              <a:rPr lang="en-US" altLang="ja-JP" sz="1600" dirty="0">
                <a:latin typeface="メイリオ" panose="020B0604030504040204" pitchFamily="50" charset="-128"/>
                <a:ea typeface="メイリオ" panose="020B0604030504040204" pitchFamily="50" charset="-128"/>
              </a:rPr>
              <a:t>3D</a:t>
            </a:r>
            <a:r>
              <a:rPr lang="ja-JP" altLang="en-US" sz="1600" dirty="0">
                <a:latin typeface="メイリオ" panose="020B0604030504040204" pitchFamily="50" charset="-128"/>
                <a:ea typeface="メイリオ" panose="020B0604030504040204" pitchFamily="50" charset="-128"/>
              </a:rPr>
              <a:t>プリンタ企業で、今般ニューヨーク証券取引所に上場した。同社のハイエンド</a:t>
            </a:r>
            <a:r>
              <a:rPr lang="en-US" altLang="ja-JP" sz="1600" dirty="0">
                <a:latin typeface="メイリオ" panose="020B0604030504040204" pitchFamily="50" charset="-128"/>
                <a:ea typeface="メイリオ" panose="020B0604030504040204" pitchFamily="50" charset="-128"/>
              </a:rPr>
              <a:t>3D</a:t>
            </a:r>
            <a:r>
              <a:rPr lang="ja-JP" altLang="en-US" sz="1600" dirty="0">
                <a:latin typeface="メイリオ" panose="020B0604030504040204" pitchFamily="50" charset="-128"/>
                <a:ea typeface="メイリオ" panose="020B0604030504040204" pitchFamily="50" charset="-128"/>
              </a:rPr>
              <a:t>プリンターは造形ボックスサイズが最大で</a:t>
            </a:r>
            <a:r>
              <a:rPr lang="en-US" altLang="ja-JP" sz="1600" dirty="0">
                <a:latin typeface="メイリオ" panose="020B0604030504040204" pitchFamily="50" charset="-128"/>
                <a:ea typeface="メイリオ" panose="020B0604030504040204" pitchFamily="50" charset="-128"/>
              </a:rPr>
              <a:t>4m×2m×1m</a:t>
            </a:r>
            <a:r>
              <a:rPr lang="ja-JP" altLang="en-US" sz="1600" dirty="0">
                <a:latin typeface="メイリオ" panose="020B0604030504040204" pitchFamily="50" charset="-128"/>
                <a:ea typeface="メイリオ" panose="020B0604030504040204" pitchFamily="50" charset="-128"/>
              </a:rPr>
              <a:t>という大きさで、かなりのサイズの部品が出力できる。</a:t>
            </a:r>
          </a:p>
        </p:txBody>
      </p:sp>
      <p:sp>
        <p:nvSpPr>
          <p:cNvPr id="7" name="正方形/長方形 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8"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角丸四角形 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★大型</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　</a:t>
            </a:r>
            <a:r>
              <a:rPr lang="en-US" altLang="ja-JP" sz="1600" b="1" dirty="0" err="1">
                <a:solidFill>
                  <a:schemeClr val="tx1"/>
                </a:solidFill>
                <a:latin typeface="Meiryo UI" panose="020B0604030504040204" pitchFamily="50" charset="-128"/>
                <a:ea typeface="Meiryo UI" panose="020B0604030504040204" pitchFamily="50" charset="-128"/>
              </a:rPr>
              <a:t>VoXeljet</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0" name="角丸四角形 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1" name="角丸四角形 10"/>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3471624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タイトル 1"/>
          <p:cNvSpPr>
            <a:spLocks noGrp="1"/>
          </p:cNvSpPr>
          <p:nvPr>
            <p:ph type="title"/>
          </p:nvPr>
        </p:nvSpPr>
        <p:spPr>
          <a:xfrm>
            <a:off x="2005807" y="869951"/>
            <a:ext cx="8229600" cy="490538"/>
          </a:xfrm>
        </p:spPr>
        <p:txBody>
          <a:bodyPr>
            <a:normAutofit/>
          </a:bodyPr>
          <a:lstStyle/>
          <a:p>
            <a:pPr algn="ctr"/>
            <a:r>
              <a:rPr lang="en-US" altLang="ja-JP" sz="1600" dirty="0">
                <a:latin typeface="Meiryo UI" panose="020B0604030504040204" pitchFamily="50" charset="-128"/>
                <a:ea typeface="Meiryo UI" panose="020B0604030504040204" pitchFamily="50" charset="-128"/>
              </a:rPr>
              <a:t>Cincinnati Incorporated</a:t>
            </a:r>
            <a:r>
              <a:rPr lang="ja-JP" altLang="en-US" sz="1600" dirty="0">
                <a:latin typeface="Meiryo UI" panose="020B0604030504040204" pitchFamily="50" charset="-128"/>
                <a:ea typeface="Meiryo UI" panose="020B0604030504040204" pitchFamily="50" charset="-128"/>
              </a:rPr>
              <a:t>の大型</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a:t>
            </a:r>
            <a:r>
              <a:rPr lang="en-US" altLang="ja-JP" sz="1600" dirty="0">
                <a:latin typeface="Meiryo UI" panose="020B0604030504040204" pitchFamily="50" charset="-128"/>
                <a:ea typeface="Meiryo UI" panose="020B0604030504040204" pitchFamily="50" charset="-128"/>
              </a:rPr>
              <a:t>BAAM</a:t>
            </a:r>
            <a:endParaRPr lang="ja-JP" altLang="en-US" sz="1600" dirty="0">
              <a:latin typeface="Meiryo UI" panose="020B0604030504040204" pitchFamily="50" charset="-128"/>
              <a:ea typeface="Meiryo UI" panose="020B0604030504040204" pitchFamily="50" charset="-128"/>
            </a:endParaRPr>
          </a:p>
        </p:txBody>
      </p:sp>
      <p:sp>
        <p:nvSpPr>
          <p:cNvPr id="140291" name="スライド番号プレースホルダー 2"/>
          <p:cNvSpPr>
            <a:spLocks noGrp="1"/>
          </p:cNvSpPr>
          <p:nvPr>
            <p:ph type="sldNum" sz="quarter" idx="12"/>
          </p:nvPr>
        </p:nvSpPr>
        <p:spPr bwMode="auto">
          <a:xfrm>
            <a:off x="9551988" y="6356351"/>
            <a:ext cx="6588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B27397AD-C549-49A7-A0FA-090264426518}" type="slidenum">
              <a:rPr lang="ja-JP" altLang="en-US" sz="1200">
                <a:solidFill>
                  <a:srgbClr val="898989"/>
                </a:solidFill>
              </a:rPr>
              <a:pPr>
                <a:spcBef>
                  <a:spcPct val="0"/>
                </a:spcBef>
                <a:buFontTx/>
                <a:buNone/>
              </a:pPr>
              <a:t>43</a:t>
            </a:fld>
            <a:endParaRPr lang="ja-JP" altLang="en-US" sz="1200">
              <a:solidFill>
                <a:srgbClr val="898989"/>
              </a:solidFill>
            </a:endParaRPr>
          </a:p>
        </p:txBody>
      </p:sp>
      <p:pic>
        <p:nvPicPr>
          <p:cNvPr id="140292" name="Picture 2" descr="CINCINNATI    (Photo courtesy of Cincinnati I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164" y="1412876"/>
            <a:ext cx="8878887"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6"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角丸四角形 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★大型</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　</a:t>
            </a:r>
            <a:r>
              <a:rPr lang="en-US" altLang="ja-JP" sz="1600" b="1" dirty="0">
                <a:solidFill>
                  <a:schemeClr val="tx1"/>
                </a:solidFill>
                <a:latin typeface="Meiryo UI" panose="020B0604030504040204" pitchFamily="50" charset="-128"/>
                <a:ea typeface="Meiryo UI" panose="020B0604030504040204" pitchFamily="50" charset="-128"/>
              </a:rPr>
              <a:t>BAAM</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8" name="角丸四角形 7"/>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9" name="角丸四角形 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spTree>
    <p:extLst>
      <p:ext uri="{BB962C8B-B14F-4D97-AF65-F5344CB8AC3E}">
        <p14:creationId xmlns:p14="http://schemas.microsoft.com/office/powerpoint/2010/main" val="1427579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スライド番号プレースホルダー 2"/>
          <p:cNvSpPr>
            <a:spLocks noGrp="1"/>
          </p:cNvSpPr>
          <p:nvPr>
            <p:ph type="sldNum" sz="quarter" idx="12"/>
          </p:nvPr>
        </p:nvSpPr>
        <p:spPr bwMode="auto">
          <a:xfrm>
            <a:off x="11504638" y="6492875"/>
            <a:ext cx="6588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B27397AD-C549-49A7-A0FA-090264426518}" type="slidenum">
              <a:rPr lang="ja-JP" altLang="en-US" sz="1200">
                <a:solidFill>
                  <a:srgbClr val="898989"/>
                </a:solidFill>
              </a:rPr>
              <a:pPr>
                <a:spcBef>
                  <a:spcPct val="0"/>
                </a:spcBef>
                <a:buFontTx/>
                <a:buNone/>
              </a:pPr>
              <a:t>44</a:t>
            </a:fld>
            <a:endParaRPr lang="ja-JP" altLang="en-US" sz="1200">
              <a:solidFill>
                <a:srgbClr val="898989"/>
              </a:solidFill>
            </a:endParaRPr>
          </a:p>
        </p:txBody>
      </p:sp>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6"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角丸四角形 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★大型</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a:t>
            </a:r>
            <a:r>
              <a:rPr lang="en-US" altLang="ja-JP" sz="1600" b="1" dirty="0">
                <a:solidFill>
                  <a:schemeClr val="tx1"/>
                </a:solidFill>
                <a:latin typeface="Meiryo UI" panose="020B0604030504040204" pitchFamily="50" charset="-128"/>
                <a:ea typeface="Meiryo UI" panose="020B0604030504040204" pitchFamily="50" charset="-128"/>
              </a:rPr>
              <a:t>BAAM</a:t>
            </a:r>
            <a:r>
              <a:rPr lang="ja-JP" altLang="en-US" sz="1600" b="1" dirty="0">
                <a:solidFill>
                  <a:schemeClr val="tx1"/>
                </a:solidFill>
                <a:latin typeface="Meiryo UI" panose="020B0604030504040204" pitchFamily="50" charset="-128"/>
                <a:ea typeface="Meiryo UI" panose="020B0604030504040204" pitchFamily="50" charset="-128"/>
              </a:rPr>
              <a:t>で製造された油圧ショベル</a:t>
            </a:r>
          </a:p>
        </p:txBody>
      </p:sp>
      <p:sp>
        <p:nvSpPr>
          <p:cNvPr id="8" name="角丸四角形 7"/>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9" name="角丸四角形 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984" y="1705842"/>
            <a:ext cx="5965016" cy="3976677"/>
          </a:xfrm>
          <a:prstGeom prst="rect">
            <a:avLst/>
          </a:prstGeom>
        </p:spPr>
      </p:pic>
      <p:sp>
        <p:nvSpPr>
          <p:cNvPr id="4" name="正方形/長方形 3"/>
          <p:cNvSpPr/>
          <p:nvPr/>
        </p:nvSpPr>
        <p:spPr>
          <a:xfrm>
            <a:off x="926370" y="594667"/>
            <a:ext cx="11037029"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Project AME</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Additive Manufactured Excavator</a:t>
            </a:r>
            <a:r>
              <a:rPr lang="ja-JP" altLang="en-US" sz="1600" dirty="0">
                <a:latin typeface="Meiryo UI" panose="020B0604030504040204" pitchFamily="50" charset="-128"/>
                <a:ea typeface="Meiryo UI" panose="020B0604030504040204" pitchFamily="50" charset="-128"/>
              </a:rPr>
              <a:t>）」と言う油圧ショベル開発プロジェクトは、イリノイ大学、機器メーカー協会（</a:t>
            </a:r>
            <a:r>
              <a:rPr lang="en-US" altLang="ja-JP" sz="1600" dirty="0">
                <a:latin typeface="Meiryo UI" panose="020B0604030504040204" pitchFamily="50" charset="-128"/>
                <a:ea typeface="Meiryo UI" panose="020B0604030504040204" pitchFamily="50" charset="-128"/>
              </a:rPr>
              <a:t>AEM</a:t>
            </a:r>
            <a:r>
              <a:rPr lang="ja-JP" altLang="en-US" sz="1600" dirty="0">
                <a:latin typeface="Meiryo UI" panose="020B0604030504040204" pitchFamily="50" charset="-128"/>
                <a:ea typeface="Meiryo UI" panose="020B0604030504040204" pitchFamily="50" charset="-128"/>
              </a:rPr>
              <a:t>）、国立流体力学協会（</a:t>
            </a:r>
            <a:r>
              <a:rPr lang="en-US" altLang="ja-JP" sz="1600" dirty="0">
                <a:latin typeface="Meiryo UI" panose="020B0604030504040204" pitchFamily="50" charset="-128"/>
                <a:ea typeface="Meiryo UI" panose="020B0604030504040204" pitchFamily="50" charset="-128"/>
              </a:rPr>
              <a:t>NFPA</a:t>
            </a:r>
            <a:r>
              <a:rPr lang="ja-JP" altLang="en-US" sz="1600" dirty="0">
                <a:latin typeface="Meiryo UI" panose="020B0604030504040204" pitchFamily="50" charset="-128"/>
                <a:ea typeface="Meiryo UI" panose="020B0604030504040204" pitchFamily="50" charset="-128"/>
              </a:rPr>
              <a:t>）、流体力学センター（</a:t>
            </a:r>
            <a:r>
              <a:rPr lang="en-US" altLang="ja-JP" sz="1600" dirty="0">
                <a:latin typeface="Meiryo UI" panose="020B0604030504040204" pitchFamily="50" charset="-128"/>
                <a:ea typeface="Meiryo UI" panose="020B0604030504040204" pitchFamily="50" charset="-128"/>
              </a:rPr>
              <a:t>CCEFP</a:t>
            </a:r>
            <a:r>
              <a:rPr lang="ja-JP" altLang="en-US" sz="1600" dirty="0">
                <a:latin typeface="Meiryo UI" panose="020B0604030504040204" pitchFamily="50" charset="-128"/>
                <a:ea typeface="Meiryo UI" panose="020B0604030504040204" pitchFamily="50" charset="-128"/>
              </a:rPr>
              <a:t>）、オークリッジ国立研究所（</a:t>
            </a:r>
            <a:r>
              <a:rPr lang="en-US" altLang="ja-JP" sz="1600" dirty="0">
                <a:latin typeface="Meiryo UI" panose="020B0604030504040204" pitchFamily="50" charset="-128"/>
                <a:ea typeface="Meiryo UI" panose="020B0604030504040204" pitchFamily="50" charset="-128"/>
              </a:rPr>
              <a:t>ORNL</a:t>
            </a:r>
            <a:r>
              <a:rPr lang="ja-JP" altLang="en-US" sz="1600" dirty="0">
                <a:latin typeface="Meiryo UI" panose="020B0604030504040204" pitchFamily="50" charset="-128"/>
                <a:ea typeface="Meiryo UI" panose="020B0604030504040204" pitchFamily="50" charset="-128"/>
              </a:rPr>
              <a:t>）、国立科学財団（</a:t>
            </a:r>
            <a:r>
              <a:rPr lang="en-US" altLang="ja-JP" sz="1600" dirty="0">
                <a:latin typeface="Meiryo UI" panose="020B0604030504040204" pitchFamily="50" charset="-128"/>
                <a:ea typeface="Meiryo UI" panose="020B0604030504040204" pitchFamily="50" charset="-128"/>
              </a:rPr>
              <a:t>NSF</a:t>
            </a:r>
            <a:r>
              <a:rPr lang="ja-JP" altLang="en-US" sz="1600" dirty="0">
                <a:latin typeface="Meiryo UI" panose="020B0604030504040204" pitchFamily="50" charset="-128"/>
                <a:ea typeface="Meiryo UI" panose="020B0604030504040204" pitchFamily="50" charset="-128"/>
              </a:rPr>
              <a:t>）といった業界関連団体や政府、大学など多くのパートナーと協力しフルサイズの</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プリント油圧ショベルを開発。</a:t>
            </a:r>
          </a:p>
        </p:txBody>
      </p:sp>
      <p:pic>
        <p:nvPicPr>
          <p:cNvPr id="13" name="図 12"/>
          <p:cNvPicPr>
            <a:picLocks noChangeAspect="1"/>
          </p:cNvPicPr>
          <p:nvPr/>
        </p:nvPicPr>
        <p:blipFill>
          <a:blip r:embed="rId5"/>
          <a:stretch>
            <a:fillRect/>
          </a:stretch>
        </p:blipFill>
        <p:spPr>
          <a:xfrm>
            <a:off x="6231217" y="1525349"/>
            <a:ext cx="5732182" cy="3236448"/>
          </a:xfrm>
          <a:prstGeom prst="rect">
            <a:avLst/>
          </a:prstGeom>
        </p:spPr>
      </p:pic>
      <p:sp>
        <p:nvSpPr>
          <p:cNvPr id="14" name="正方形/長方形 13"/>
          <p:cNvSpPr/>
          <p:nvPr/>
        </p:nvSpPr>
        <p:spPr>
          <a:xfrm>
            <a:off x="6096000" y="4783924"/>
            <a:ext cx="6096000" cy="1077218"/>
          </a:xfrm>
          <a:prstGeom prst="rect">
            <a:avLst/>
          </a:prstGeom>
        </p:spPr>
        <p:txBody>
          <a:bodyPr>
            <a:spAutoFit/>
          </a:bodyPr>
          <a:lstStyle/>
          <a:p>
            <a:r>
              <a:rPr lang="ja-JP" altLang="en-US" sz="1600" dirty="0">
                <a:latin typeface="Meiryo UI" panose="020B0604030504040204" pitchFamily="50" charset="-128"/>
                <a:ea typeface="Meiryo UI" panose="020B0604030504040204" pitchFamily="50" charset="-128"/>
              </a:rPr>
              <a:t>キャビンは、ローカルモータスの</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プリント自動車ボディ製造にも利用されている</a:t>
            </a:r>
            <a:r>
              <a:rPr lang="en-US" altLang="ja-JP" sz="1600" dirty="0">
                <a:latin typeface="Meiryo UI" panose="020B0604030504040204" pitchFamily="50" charset="-128"/>
                <a:ea typeface="Meiryo UI" panose="020B0604030504040204" pitchFamily="50" charset="-128"/>
              </a:rPr>
              <a:t>ORNL</a:t>
            </a:r>
            <a:r>
              <a:rPr lang="ja-JP" altLang="en-US" sz="1600" dirty="0">
                <a:latin typeface="Meiryo UI" panose="020B0604030504040204" pitchFamily="50" charset="-128"/>
                <a:ea typeface="Meiryo UI" panose="020B0604030504040204" pitchFamily="50" charset="-128"/>
              </a:rPr>
              <a:t>の大型</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プリントシステム「</a:t>
            </a:r>
            <a:r>
              <a:rPr lang="en-US" altLang="ja-JP" sz="1600" dirty="0">
                <a:latin typeface="Meiryo UI" panose="020B0604030504040204" pitchFamily="50" charset="-128"/>
                <a:ea typeface="Meiryo UI" panose="020B0604030504040204" pitchFamily="50" charset="-128"/>
              </a:rPr>
              <a:t>BAAM</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Big Area Additive Manufacturing</a:t>
            </a:r>
            <a:r>
              <a:rPr lang="ja-JP" altLang="en-US" sz="1600" dirty="0">
                <a:latin typeface="Meiryo UI" panose="020B0604030504040204" pitchFamily="50" charset="-128"/>
                <a:ea typeface="Meiryo UI" panose="020B0604030504040204" pitchFamily="50" charset="-128"/>
              </a:rPr>
              <a:t>）」とカーボン強化</a:t>
            </a:r>
            <a:r>
              <a:rPr lang="en-US" altLang="ja-JP" sz="1600" dirty="0">
                <a:latin typeface="Meiryo UI" panose="020B0604030504040204" pitchFamily="50" charset="-128"/>
                <a:ea typeface="Meiryo UI" panose="020B0604030504040204" pitchFamily="50" charset="-128"/>
              </a:rPr>
              <a:t>ABS</a:t>
            </a:r>
            <a:r>
              <a:rPr lang="ja-JP" altLang="en-US" sz="1600" dirty="0">
                <a:latin typeface="Meiryo UI" panose="020B0604030504040204" pitchFamily="50" charset="-128"/>
                <a:ea typeface="Meiryo UI" panose="020B0604030504040204" pitchFamily="50" charset="-128"/>
              </a:rPr>
              <a:t>プラスチック材料を使用し、わずか</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時間で</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プリントされた。</a:t>
            </a:r>
          </a:p>
        </p:txBody>
      </p:sp>
      <p:sp>
        <p:nvSpPr>
          <p:cNvPr id="15" name="正方形/長方形 14"/>
          <p:cNvSpPr/>
          <p:nvPr/>
        </p:nvSpPr>
        <p:spPr>
          <a:xfrm>
            <a:off x="181909" y="6029106"/>
            <a:ext cx="11828182"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長さ</a:t>
            </a:r>
            <a:r>
              <a:rPr lang="en-US" altLang="ja-JP" dirty="0">
                <a:latin typeface="Meiryo UI" panose="020B0604030504040204" pitchFamily="50" charset="-128"/>
                <a:ea typeface="Meiryo UI" panose="020B0604030504040204" pitchFamily="50" charset="-128"/>
              </a:rPr>
              <a:t>7</a:t>
            </a:r>
            <a:r>
              <a:rPr lang="ja-JP" altLang="en-US" dirty="0">
                <a:latin typeface="Meiryo UI" panose="020B0604030504040204" pitchFamily="50" charset="-128"/>
                <a:ea typeface="Meiryo UI" panose="020B0604030504040204" pitchFamily="50" charset="-128"/>
              </a:rPr>
              <a:t>フィート、重さは</a:t>
            </a:r>
            <a:r>
              <a:rPr lang="en-US" altLang="ja-JP" dirty="0">
                <a:latin typeface="Meiryo UI" panose="020B0604030504040204" pitchFamily="50" charset="-128"/>
                <a:ea typeface="Meiryo UI" panose="020B0604030504040204" pitchFamily="50" charset="-128"/>
              </a:rPr>
              <a:t>400</a:t>
            </a:r>
            <a:r>
              <a:rPr lang="ja-JP" altLang="en-US" dirty="0">
                <a:latin typeface="Meiryo UI" panose="020B0604030504040204" pitchFamily="50" charset="-128"/>
                <a:ea typeface="Meiryo UI" panose="020B0604030504040204" pitchFamily="50" charset="-128"/>
              </a:rPr>
              <a:t>ポンドのスチール製ブーム（油圧アーム）は、</a:t>
            </a:r>
            <a:r>
              <a:rPr lang="en-US" altLang="ja-JP" dirty="0">
                <a:latin typeface="Meiryo UI" panose="020B0604030504040204" pitchFamily="50" charset="-128"/>
                <a:ea typeface="Meiryo UI" panose="020B0604030504040204" pitchFamily="50" charset="-128"/>
              </a:rPr>
              <a:t>Wolf Robotics</a:t>
            </a:r>
            <a:r>
              <a:rPr lang="ja-JP" altLang="en-US" dirty="0">
                <a:latin typeface="Meiryo UI" panose="020B0604030504040204" pitchFamily="50" charset="-128"/>
                <a:ea typeface="Meiryo UI" panose="020B0604030504040204" pitchFamily="50" charset="-128"/>
              </a:rPr>
              <a:t>社の</a:t>
            </a:r>
            <a:r>
              <a:rPr lang="en-US" altLang="ja-JP" dirty="0">
                <a:latin typeface="Meiryo UI" panose="020B0604030504040204" pitchFamily="50" charset="-128"/>
                <a:ea typeface="Meiryo UI" panose="020B0604030504040204" pitchFamily="50" charset="-128"/>
              </a:rPr>
              <a:t>Wolf Pack</a:t>
            </a:r>
            <a:r>
              <a:rPr lang="ja-JP" altLang="en-US" dirty="0">
                <a:latin typeface="Meiryo UI" panose="020B0604030504040204" pitchFamily="50" charset="-128"/>
                <a:ea typeface="Meiryo UI" panose="020B0604030504040204" pitchFamily="50" charset="-128"/>
              </a:rPr>
              <a:t>システムによって約</a:t>
            </a:r>
            <a:r>
              <a:rPr lang="en-US" altLang="ja-JP" dirty="0">
                <a:latin typeface="Meiryo UI" panose="020B0604030504040204" pitchFamily="50" charset="-128"/>
                <a:ea typeface="Meiryo UI" panose="020B0604030504040204" pitchFamily="50" charset="-128"/>
              </a:rPr>
              <a:t>5</a:t>
            </a:r>
            <a:r>
              <a:rPr lang="ja-JP" altLang="en-US" dirty="0">
                <a:latin typeface="Meiryo UI" panose="020B0604030504040204" pitchFamily="50" charset="-128"/>
                <a:ea typeface="Meiryo UI" panose="020B0604030504040204" pitchFamily="50" charset="-128"/>
              </a:rPr>
              <a:t>日間掛け</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プリントされた。</a:t>
            </a:r>
          </a:p>
        </p:txBody>
      </p:sp>
    </p:spTree>
    <p:extLst>
      <p:ext uri="{BB962C8B-B14F-4D97-AF65-F5344CB8AC3E}">
        <p14:creationId xmlns:p14="http://schemas.microsoft.com/office/powerpoint/2010/main" val="3406833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スライド番号プレースホルダー 2"/>
          <p:cNvSpPr>
            <a:spLocks noGrp="1"/>
          </p:cNvSpPr>
          <p:nvPr>
            <p:ph type="sldNum" sz="quarter" idx="12"/>
          </p:nvPr>
        </p:nvSpPr>
        <p:spPr bwMode="auto">
          <a:xfrm>
            <a:off x="9551988" y="6356351"/>
            <a:ext cx="6588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B27397AD-C549-49A7-A0FA-090264426518}" type="slidenum">
              <a:rPr lang="ja-JP" altLang="en-US" sz="1200">
                <a:solidFill>
                  <a:srgbClr val="898989"/>
                </a:solidFill>
              </a:rPr>
              <a:pPr>
                <a:spcBef>
                  <a:spcPct val="0"/>
                </a:spcBef>
                <a:buFontTx/>
                <a:buNone/>
              </a:pPr>
              <a:t>45</a:t>
            </a:fld>
            <a:endParaRPr lang="ja-JP" altLang="en-US" sz="1200">
              <a:solidFill>
                <a:srgbClr val="898989"/>
              </a:solidFill>
            </a:endParaRPr>
          </a:p>
        </p:txBody>
      </p:sp>
      <p:sp>
        <p:nvSpPr>
          <p:cNvPr id="5" name="正方形/長方形 4"/>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6"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角丸四角形 6"/>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a:solidFill>
                  <a:schemeClr val="tx1"/>
                </a:solidFill>
                <a:latin typeface="Meiryo UI" panose="020B0604030504040204" pitchFamily="50" charset="-128"/>
                <a:ea typeface="Meiryo UI" panose="020B0604030504040204" pitchFamily="50" charset="-128"/>
              </a:rPr>
              <a:t>BAAM</a:t>
            </a:r>
            <a:r>
              <a:rPr lang="ja-JP" altLang="en-US" sz="1600" b="1" dirty="0">
                <a:solidFill>
                  <a:schemeClr val="tx1"/>
                </a:solidFill>
                <a:latin typeface="Meiryo UI" panose="020B0604030504040204" pitchFamily="50" charset="-128"/>
                <a:ea typeface="Meiryo UI" panose="020B0604030504040204" pitchFamily="50" charset="-128"/>
              </a:rPr>
              <a:t>の進化系　</a:t>
            </a:r>
            <a:r>
              <a:rPr lang="en-US" altLang="ja-JP" sz="1600" b="1" dirty="0">
                <a:solidFill>
                  <a:schemeClr val="tx1"/>
                </a:solidFill>
                <a:latin typeface="Meiryo UI" panose="020B0604030504040204" pitchFamily="50" charset="-128"/>
                <a:ea typeface="Meiryo UI" panose="020B0604030504040204" pitchFamily="50" charset="-128"/>
              </a:rPr>
              <a:t>Bertha</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8" name="角丸四角形 7"/>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9" name="角丸四角形 8"/>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grpSp>
        <p:nvGrpSpPr>
          <p:cNvPr id="11" name="グループ化 10"/>
          <p:cNvGrpSpPr/>
          <p:nvPr/>
        </p:nvGrpSpPr>
        <p:grpSpPr>
          <a:xfrm>
            <a:off x="418641" y="2677100"/>
            <a:ext cx="5920300" cy="3679252"/>
            <a:chOff x="288196" y="2246548"/>
            <a:chExt cx="5394120" cy="3220715"/>
          </a:xfrm>
        </p:grpSpPr>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96" y="2246548"/>
              <a:ext cx="5394120" cy="2989883"/>
            </a:xfrm>
            <a:prstGeom prst="rect">
              <a:avLst/>
            </a:prstGeom>
          </p:spPr>
        </p:pic>
        <p:sp>
          <p:nvSpPr>
            <p:cNvPr id="13" name="正方形/長方形 12"/>
            <p:cNvSpPr/>
            <p:nvPr/>
          </p:nvSpPr>
          <p:spPr>
            <a:xfrm>
              <a:off x="495554" y="5236431"/>
              <a:ext cx="4979406"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http://i0.wp.com/i-maker.jp/wp/wp-content/uploads/2015/03/b35.jpg</a:t>
              </a:r>
              <a:endParaRPr lang="ja-JP" altLang="en-US" sz="900" dirty="0">
                <a:latin typeface="Meiryo UI" panose="020B0604030504040204" pitchFamily="50" charset="-128"/>
                <a:ea typeface="Meiryo UI" panose="020B0604030504040204" pitchFamily="50" charset="-128"/>
              </a:endParaRPr>
            </a:p>
          </p:txBody>
        </p:sp>
      </p:grpSp>
      <p:sp>
        <p:nvSpPr>
          <p:cNvPr id="14" name="正方形/長方形 13"/>
          <p:cNvSpPr/>
          <p:nvPr/>
        </p:nvSpPr>
        <p:spPr>
          <a:xfrm>
            <a:off x="697117" y="718207"/>
            <a:ext cx="11009014"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シンシナティ株式会社とオークリッジ国立研究所が開発した大型</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a:t>
            </a:r>
            <a:r>
              <a:rPr lang="en-US" altLang="ja-JP" sz="1400" dirty="0">
                <a:latin typeface="Meiryo UI" panose="020B0604030504040204" pitchFamily="50" charset="-128"/>
                <a:ea typeface="Meiryo UI" panose="020B0604030504040204" pitchFamily="50" charset="-128"/>
              </a:rPr>
              <a:t>BAAM</a:t>
            </a:r>
            <a:r>
              <a:rPr lang="ja-JP" altLang="en-US" sz="1400" dirty="0">
                <a:latin typeface="Meiryo UI" panose="020B0604030504040204" pitchFamily="50" charset="-128"/>
                <a:ea typeface="Meiryo UI" panose="020B0604030504040204" pitchFamily="50" charset="-128"/>
              </a:rPr>
              <a:t>を改良した「</a:t>
            </a:r>
            <a:r>
              <a:rPr lang="en-US" altLang="ja-JP" sz="1400" dirty="0">
                <a:latin typeface="Meiryo UI" panose="020B0604030504040204" pitchFamily="50" charset="-128"/>
                <a:ea typeface="Meiryo UI" panose="020B0604030504040204" pitchFamily="50" charset="-128"/>
              </a:rPr>
              <a:t>Bertha</a:t>
            </a:r>
            <a:r>
              <a:rPr lang="ja-JP" altLang="en-US" sz="1400" dirty="0">
                <a:latin typeface="Meiryo UI" panose="020B0604030504040204" pitchFamily="50" charset="-128"/>
                <a:ea typeface="Meiryo UI" panose="020B0604030504040204" pitchFamily="50" charset="-128"/>
              </a:rPr>
              <a:t>」に機能拡張された。</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造型速度は、</a:t>
            </a:r>
            <a:r>
              <a:rPr lang="en-US" altLang="ja-JP" sz="1400" dirty="0">
                <a:latin typeface="Meiryo UI" panose="020B0604030504040204" pitchFamily="50" charset="-128"/>
                <a:ea typeface="Meiryo UI" panose="020B0604030504040204" pitchFamily="50" charset="-128"/>
              </a:rPr>
              <a:t>BAAM</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倍で造形可能で、従来の</a:t>
            </a:r>
            <a:r>
              <a:rPr lang="en-US" altLang="ja-JP" sz="1400" dirty="0">
                <a:latin typeface="Meiryo UI" panose="020B0604030504040204" pitchFamily="50" charset="-128"/>
                <a:ea typeface="Meiryo UI" panose="020B0604030504040204" pitchFamily="50" charset="-128"/>
              </a:rPr>
              <a:t>BAAM</a:t>
            </a:r>
            <a:r>
              <a:rPr lang="ja-JP" altLang="en-US" sz="1400" dirty="0">
                <a:latin typeface="Meiryo UI" panose="020B0604030504040204" pitchFamily="50" charset="-128"/>
                <a:ea typeface="Meiryo UI" panose="020B0604030504040204" pitchFamily="50" charset="-128"/>
              </a:rPr>
              <a:t>で</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時間あたりの樹脂のプリントボリュームが</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ポンド（約</a:t>
            </a:r>
            <a:r>
              <a:rPr lang="en-US" altLang="ja-JP" sz="1400" dirty="0">
                <a:latin typeface="Meiryo UI" panose="020B0604030504040204" pitchFamily="50" charset="-128"/>
                <a:ea typeface="Meiryo UI" panose="020B0604030504040204" pitchFamily="50" charset="-128"/>
              </a:rPr>
              <a:t>4.5kg</a:t>
            </a:r>
            <a:r>
              <a:rPr lang="ja-JP" altLang="en-US" sz="1400" dirty="0">
                <a:latin typeface="Meiryo UI" panose="020B0604030504040204" pitchFamily="50" charset="-128"/>
                <a:ea typeface="Meiryo UI" panose="020B0604030504040204" pitchFamily="50" charset="-128"/>
              </a:rPr>
              <a:t>）だったのが、新型の</a:t>
            </a:r>
            <a:r>
              <a:rPr lang="en-US" altLang="ja-JP" sz="1400" dirty="0">
                <a:latin typeface="Meiryo UI" panose="020B0604030504040204" pitchFamily="50" charset="-128"/>
                <a:ea typeface="Meiryo UI" panose="020B0604030504040204" pitchFamily="50" charset="-128"/>
              </a:rPr>
              <a:t>Bertha</a:t>
            </a:r>
            <a:r>
              <a:rPr lang="ja-JP" altLang="en-US" sz="1400" dirty="0">
                <a:latin typeface="Meiryo UI" panose="020B0604030504040204" pitchFamily="50" charset="-128"/>
                <a:ea typeface="Meiryo UI" panose="020B0604030504040204" pitchFamily="50" charset="-128"/>
              </a:rPr>
              <a:t>では、</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ポンド（</a:t>
            </a:r>
            <a:r>
              <a:rPr lang="en-US" altLang="ja-JP" sz="1400" dirty="0">
                <a:latin typeface="Meiryo UI" panose="020B0604030504040204" pitchFamily="50" charset="-128"/>
                <a:ea typeface="Meiryo UI" panose="020B0604030504040204" pitchFamily="50" charset="-128"/>
              </a:rPr>
              <a:t>45.3kg</a:t>
            </a:r>
            <a:r>
              <a:rPr lang="ja-JP" altLang="en-US" sz="1400" dirty="0">
                <a:latin typeface="Meiryo UI" panose="020B0604030504040204" pitchFamily="50" charset="-128"/>
                <a:ea typeface="Meiryo UI" panose="020B0604030504040204" pitchFamily="50" charset="-128"/>
              </a:rPr>
              <a:t>）まで造形が可能となっている。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また、</a:t>
            </a:r>
            <a:r>
              <a:rPr lang="en-US" altLang="ja-JP" sz="1400" dirty="0">
                <a:latin typeface="Meiryo UI" panose="020B0604030504040204" pitchFamily="50" charset="-128"/>
                <a:ea typeface="Meiryo UI" panose="020B0604030504040204" pitchFamily="50" charset="-128"/>
              </a:rPr>
              <a:t>BAAM</a:t>
            </a:r>
            <a:r>
              <a:rPr lang="ja-JP" altLang="en-US" sz="1400" dirty="0">
                <a:latin typeface="Meiryo UI" panose="020B0604030504040204" pitchFamily="50" charset="-128"/>
                <a:ea typeface="Meiryo UI" panose="020B0604030504040204" pitchFamily="50" charset="-128"/>
              </a:rPr>
              <a:t>をはるかに超える大型造形物もできる。（</a:t>
            </a:r>
            <a:r>
              <a:rPr lang="zh-TW" altLang="en-US" sz="1400" dirty="0">
                <a:latin typeface="Meiryo UI" panose="020B0604030504040204" pitchFamily="50" charset="-128"/>
                <a:ea typeface="Meiryo UI" panose="020B0604030504040204" pitchFamily="50" charset="-128"/>
              </a:rPr>
              <a:t>熱溶解積層法</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FDM</a:t>
            </a:r>
            <a:r>
              <a:rPr lang="zh-TW"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BAAM</a:t>
            </a:r>
            <a:r>
              <a:rPr lang="ja-JP" altLang="en-US" sz="1400" dirty="0">
                <a:latin typeface="Meiryo UI" panose="020B0604030504040204" pitchFamily="50" charset="-128"/>
                <a:ea typeface="Meiryo UI" panose="020B0604030504040204" pitchFamily="50" charset="-128"/>
              </a:rPr>
              <a:t>の造形範囲は幅</a:t>
            </a:r>
            <a:r>
              <a:rPr lang="en-US" altLang="ja-JP" sz="1400" dirty="0">
                <a:latin typeface="Meiryo UI" panose="020B0604030504040204" pitchFamily="50" charset="-128"/>
                <a:ea typeface="Meiryo UI" panose="020B0604030504040204" pitchFamily="50" charset="-128"/>
              </a:rPr>
              <a:t>6×</a:t>
            </a:r>
            <a:r>
              <a:rPr lang="ja-JP" altLang="en-US" sz="1400" dirty="0">
                <a:latin typeface="Meiryo UI" panose="020B0604030504040204" pitchFamily="50" charset="-128"/>
                <a:ea typeface="Meiryo UI" panose="020B0604030504040204" pitchFamily="50" charset="-128"/>
              </a:rPr>
              <a:t>長さ</a:t>
            </a: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高さ</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フィートであったが、</a:t>
            </a:r>
            <a:r>
              <a:rPr lang="en-US" altLang="ja-JP" sz="1400" dirty="0">
                <a:latin typeface="Meiryo UI" panose="020B0604030504040204" pitchFamily="50" charset="-128"/>
                <a:ea typeface="Meiryo UI" panose="020B0604030504040204" pitchFamily="50" charset="-128"/>
              </a:rPr>
              <a:t>Bertha</a:t>
            </a:r>
            <a:r>
              <a:rPr lang="ja-JP" altLang="en-US" sz="1400" dirty="0">
                <a:latin typeface="Meiryo UI" panose="020B0604030504040204" pitchFamily="50" charset="-128"/>
                <a:ea typeface="Meiryo UI" panose="020B0604030504040204" pitchFamily="50" charset="-128"/>
              </a:rPr>
              <a:t>は、幅</a:t>
            </a:r>
            <a:r>
              <a:rPr lang="en-US" altLang="ja-JP" sz="1400" dirty="0">
                <a:latin typeface="Meiryo UI" panose="020B0604030504040204" pitchFamily="50" charset="-128"/>
                <a:ea typeface="Meiryo UI" panose="020B0604030504040204" pitchFamily="50" charset="-128"/>
              </a:rPr>
              <a:t>8</a:t>
            </a:r>
            <a:r>
              <a:rPr lang="ja-JP" altLang="en-US" sz="1400" dirty="0">
                <a:latin typeface="Meiryo UI" panose="020B0604030504040204" pitchFamily="50" charset="-128"/>
                <a:ea typeface="Meiryo UI" panose="020B0604030504040204" pitchFamily="50" charset="-128"/>
              </a:rPr>
              <a:t>フィート</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長さ</a:t>
            </a:r>
            <a:r>
              <a:rPr lang="en-US" altLang="ja-JP" sz="1400" dirty="0">
                <a:latin typeface="Meiryo UI" panose="020B0604030504040204" pitchFamily="50" charset="-128"/>
                <a:ea typeface="Meiryo UI" panose="020B0604030504040204" pitchFamily="50" charset="-128"/>
              </a:rPr>
              <a:t>20</a:t>
            </a:r>
            <a:r>
              <a:rPr lang="ja-JP" altLang="en-US" sz="1400" dirty="0">
                <a:latin typeface="Meiryo UI" panose="020B0604030504040204" pitchFamily="50" charset="-128"/>
                <a:ea typeface="Meiryo UI" panose="020B0604030504040204" pitchFamily="50" charset="-128"/>
              </a:rPr>
              <a:t>フィート</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高さ</a:t>
            </a:r>
            <a:r>
              <a:rPr lang="en-US" altLang="ja-JP" sz="1400" dirty="0">
                <a:latin typeface="Meiryo UI" panose="020B0604030504040204" pitchFamily="50" charset="-128"/>
                <a:ea typeface="Meiryo UI" panose="020B0604030504040204" pitchFamily="50" charset="-128"/>
              </a:rPr>
              <a:t>6</a:t>
            </a:r>
            <a:r>
              <a:rPr lang="ja-JP" altLang="en-US" sz="1400" dirty="0">
                <a:latin typeface="Meiryo UI" panose="020B0604030504040204" pitchFamily="50" charset="-128"/>
                <a:ea typeface="Meiryo UI" panose="020B0604030504040204" pitchFamily="50" charset="-128"/>
              </a:rPr>
              <a:t>フィートまで大幅に拡大。</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Bertha</a:t>
            </a:r>
            <a:r>
              <a:rPr lang="ja-JP" altLang="en-US" sz="1400" dirty="0">
                <a:latin typeface="Meiryo UI" panose="020B0604030504040204" pitchFamily="50" charset="-128"/>
                <a:ea typeface="Meiryo UI" panose="020B0604030504040204" pitchFamily="50" charset="-128"/>
              </a:rPr>
              <a:t>を使うと、国際製造技術展で</a:t>
            </a:r>
            <a:r>
              <a:rPr lang="en-US" altLang="ja-JP" sz="1400" dirty="0">
                <a:latin typeface="Meiryo UI" panose="020B0604030504040204" pitchFamily="50" charset="-128"/>
                <a:ea typeface="Meiryo UI" panose="020B0604030504040204" pitchFamily="50" charset="-128"/>
              </a:rPr>
              <a:t>44</a:t>
            </a:r>
            <a:r>
              <a:rPr lang="ja-JP" altLang="en-US" sz="1400" dirty="0">
                <a:latin typeface="Meiryo UI" panose="020B0604030504040204" pitchFamily="50" charset="-128"/>
                <a:ea typeface="Meiryo UI" panose="020B0604030504040204" pitchFamily="50" charset="-128"/>
              </a:rPr>
              <a:t>時間で</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プリントされた</a:t>
            </a:r>
            <a:r>
              <a:rPr lang="ja-JP" altLang="en-US" sz="1400" b="1" dirty="0">
                <a:latin typeface="Meiryo UI" panose="020B0604030504040204" pitchFamily="50" charset="-128"/>
                <a:ea typeface="Meiryo UI" panose="020B0604030504040204" pitchFamily="50" charset="-128"/>
              </a:rPr>
              <a:t>電気自動車</a:t>
            </a:r>
            <a:r>
              <a:rPr lang="en-US" altLang="ja-JP" sz="1400" b="1" dirty="0">
                <a:latin typeface="Meiryo UI" panose="020B0604030504040204" pitchFamily="50" charset="-128"/>
                <a:ea typeface="Meiryo UI" panose="020B0604030504040204" pitchFamily="50" charset="-128"/>
              </a:rPr>
              <a:t>Strati</a:t>
            </a:r>
            <a:r>
              <a:rPr lang="ja-JP" altLang="en-US" sz="1400" b="1" dirty="0">
                <a:latin typeface="Meiryo UI" panose="020B0604030504040204" pitchFamily="50" charset="-128"/>
                <a:ea typeface="Meiryo UI" panose="020B0604030504040204" pitchFamily="50" charset="-128"/>
              </a:rPr>
              <a:t>のボディフレームは、</a:t>
            </a:r>
            <a:r>
              <a:rPr lang="en-US" altLang="ja-JP" sz="1400" b="1" dirty="0">
                <a:latin typeface="Meiryo UI" panose="020B0604030504040204" pitchFamily="50" charset="-128"/>
                <a:ea typeface="Meiryo UI" panose="020B0604030504040204" pitchFamily="50" charset="-128"/>
              </a:rPr>
              <a:t>5</a:t>
            </a:r>
            <a:r>
              <a:rPr lang="ja-JP" altLang="en-US" sz="1400" b="1" dirty="0">
                <a:latin typeface="Meiryo UI" panose="020B0604030504040204" pitchFamily="50" charset="-128"/>
                <a:ea typeface="Meiryo UI" panose="020B0604030504040204" pitchFamily="50" charset="-128"/>
              </a:rPr>
              <a:t>時間以内に造形できる。</a:t>
            </a:r>
          </a:p>
        </p:txBody>
      </p:sp>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351" y="2286909"/>
            <a:ext cx="4213162" cy="4393542"/>
          </a:xfrm>
          <a:prstGeom prst="rect">
            <a:avLst/>
          </a:prstGeom>
        </p:spPr>
      </p:pic>
    </p:spTree>
    <p:extLst>
      <p:ext uri="{BB962C8B-B14F-4D97-AF65-F5344CB8AC3E}">
        <p14:creationId xmlns:p14="http://schemas.microsoft.com/office/powerpoint/2010/main" val="2884437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C7967\Desktop\名称未設定-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690" y="2672556"/>
            <a:ext cx="3817937"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スライド番号プレースホルダー 1"/>
          <p:cNvSpPr>
            <a:spLocks noGrp="1"/>
          </p:cNvSpPr>
          <p:nvPr>
            <p:ph type="sldNum" sz="quarter" idx="12"/>
          </p:nvPr>
        </p:nvSpPr>
        <p:spPr/>
        <p:txBody>
          <a:bodyPr/>
          <a:lstStyle/>
          <a:p>
            <a:fld id="{6F8D1931-CE7A-4631-A2FD-F09270C7E571}" type="slidenum">
              <a:rPr kumimoji="1" lang="ja-JP" altLang="en-US" smtClean="0"/>
              <a:t>46</a:t>
            </a:fld>
            <a:endParaRPr kumimoji="1" lang="ja-JP" altLang="en-US"/>
          </a:p>
        </p:txBody>
      </p:sp>
    </p:spTree>
    <p:extLst>
      <p:ext uri="{BB962C8B-B14F-4D97-AF65-F5344CB8AC3E}">
        <p14:creationId xmlns:p14="http://schemas.microsoft.com/office/powerpoint/2010/main" val="898104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5</a:t>
            </a:fld>
            <a:endParaRPr kumimoji="1" lang="ja-JP" altLang="en-US"/>
          </a:p>
        </p:txBody>
      </p:sp>
      <p:sp>
        <p:nvSpPr>
          <p:cNvPr id="17" name="正方形/長方形 1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1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144" y="20852"/>
            <a:ext cx="839227" cy="83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角丸四角形 1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a:t>
            </a:r>
            <a:r>
              <a:rPr lang="en-US" altLang="ja-JP" sz="1600" b="1" dirty="0" err="1">
                <a:solidFill>
                  <a:schemeClr val="tx1"/>
                </a:solidFill>
                <a:latin typeface="Meiryo UI" panose="020B0604030504040204" pitchFamily="50" charset="-128"/>
                <a:ea typeface="Meiryo UI" panose="020B0604030504040204" pitchFamily="50" charset="-128"/>
              </a:rPr>
              <a:t>GoodYear</a:t>
            </a:r>
            <a:r>
              <a:rPr lang="ja-JP" altLang="en-US" sz="1600" b="1" dirty="0">
                <a:solidFill>
                  <a:schemeClr val="tx1"/>
                </a:solidFill>
                <a:latin typeface="Meiryo UI" panose="020B0604030504040204" pitchFamily="50" charset="-128"/>
                <a:ea typeface="Meiryo UI" panose="020B0604030504040204" pitchFamily="50" charset="-128"/>
              </a:rPr>
              <a:t>の球形タイヤ</a:t>
            </a:r>
          </a:p>
        </p:txBody>
      </p:sp>
      <p:sp>
        <p:nvSpPr>
          <p:cNvPr id="20" name="角丸四角形 19"/>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26" name="角丸四角形 2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先進製造技術</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71" y="1642383"/>
            <a:ext cx="10477500" cy="4552950"/>
          </a:xfrm>
          <a:prstGeom prst="rect">
            <a:avLst/>
          </a:prstGeom>
        </p:spPr>
      </p:pic>
      <p:sp>
        <p:nvSpPr>
          <p:cNvPr id="4" name="正方形/長方形 3"/>
          <p:cNvSpPr/>
          <p:nvPr/>
        </p:nvSpPr>
        <p:spPr>
          <a:xfrm>
            <a:off x="759456" y="860079"/>
            <a:ext cx="11048013" cy="400110"/>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車体は磁力によって浮いた状態となり、路面から伝わる振動やノイズを軽減し、</a:t>
            </a:r>
            <a:r>
              <a:rPr lang="en-US" altLang="ja-JP" sz="2000" dirty="0">
                <a:latin typeface="Meiryo UI" panose="020B0604030504040204" pitchFamily="50" charset="-128"/>
                <a:ea typeface="Meiryo UI" panose="020B0604030504040204" pitchFamily="50" charset="-128"/>
              </a:rPr>
              <a:t>360℃</a:t>
            </a:r>
            <a:r>
              <a:rPr lang="ja-JP" altLang="en-US" sz="2000" dirty="0">
                <a:latin typeface="Meiryo UI" panose="020B0604030504040204" pitchFamily="50" charset="-128"/>
                <a:ea typeface="Meiryo UI" panose="020B0604030504040204" pitchFamily="50" charset="-128"/>
              </a:rPr>
              <a:t>全方向に回転可能。</a:t>
            </a:r>
          </a:p>
        </p:txBody>
      </p:sp>
    </p:spTree>
    <p:extLst>
      <p:ext uri="{BB962C8B-B14F-4D97-AF65-F5344CB8AC3E}">
        <p14:creationId xmlns:p14="http://schemas.microsoft.com/office/powerpoint/2010/main" val="351117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gd name="adj" fmla="val 28298"/>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ファッション業界では</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プリンタが大活躍</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情報通信技術</a:t>
            </a:r>
          </a:p>
        </p:txBody>
      </p:sp>
      <p:sp>
        <p:nvSpPr>
          <p:cNvPr id="2" name="スライド番号プレースホルダー 1"/>
          <p:cNvSpPr>
            <a:spLocks noGrp="1"/>
          </p:cNvSpPr>
          <p:nvPr>
            <p:ph type="sldNum" sz="quarter" idx="12"/>
          </p:nvPr>
        </p:nvSpPr>
        <p:spPr>
          <a:xfrm>
            <a:off x="11652870" y="6560021"/>
            <a:ext cx="510580" cy="365125"/>
          </a:xfrm>
        </p:spPr>
        <p:txBody>
          <a:bodyPr/>
          <a:lstStyle/>
          <a:p>
            <a:fld id="{6F8D1931-CE7A-4631-A2FD-F09270C7E571}" type="slidenum">
              <a:rPr kumimoji="1" lang="ja-JP" altLang="en-US" smtClean="0"/>
              <a:t>6</a:t>
            </a:fld>
            <a:endParaRPr kumimoji="1" lang="ja-JP" altLang="en-US" dirty="0"/>
          </a:p>
        </p:txBody>
      </p:sp>
      <p:sp>
        <p:nvSpPr>
          <p:cNvPr id="4" name="正方形/長方形 3"/>
          <p:cNvSpPr/>
          <p:nvPr/>
        </p:nvSpPr>
        <p:spPr>
          <a:xfrm>
            <a:off x="-34427" y="6627168"/>
            <a:ext cx="646331"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85" y="823866"/>
            <a:ext cx="5905500" cy="295275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1763" y="1585866"/>
            <a:ext cx="2964357" cy="4451476"/>
          </a:xfrm>
          <a:prstGeom prst="rect">
            <a:avLst/>
          </a:prstGeom>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8324" y="1585866"/>
            <a:ext cx="2681900" cy="4469834"/>
          </a:xfrm>
          <a:prstGeom prst="rect">
            <a:avLst/>
          </a:prstGeom>
        </p:spPr>
      </p:pic>
      <p:pic>
        <p:nvPicPr>
          <p:cNvPr id="16" name="図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85" y="3980154"/>
            <a:ext cx="3637796" cy="2420788"/>
          </a:xfrm>
          <a:prstGeom prst="rect">
            <a:avLst/>
          </a:prstGeom>
        </p:spPr>
      </p:pic>
      <p:pic>
        <p:nvPicPr>
          <p:cNvPr id="17" name="図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91473" y="3984012"/>
            <a:ext cx="1608357" cy="2416930"/>
          </a:xfrm>
          <a:prstGeom prst="rect">
            <a:avLst/>
          </a:prstGeom>
        </p:spPr>
      </p:pic>
      <p:sp>
        <p:nvSpPr>
          <p:cNvPr id="21" name="テキスト ボックス 20"/>
          <p:cNvSpPr txBox="1"/>
          <p:nvPr/>
        </p:nvSpPr>
        <p:spPr>
          <a:xfrm>
            <a:off x="6096000" y="1025808"/>
            <a:ext cx="5812160"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ファッション業界では</a:t>
            </a: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プリンタが活用されている</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21089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gd name="adj" fmla="val 28298"/>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プリンタで作製した生地</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情報通信技術</a:t>
            </a:r>
          </a:p>
        </p:txBody>
      </p:sp>
      <p:sp>
        <p:nvSpPr>
          <p:cNvPr id="2" name="スライド番号プレースホルダー 1"/>
          <p:cNvSpPr>
            <a:spLocks noGrp="1"/>
          </p:cNvSpPr>
          <p:nvPr>
            <p:ph type="sldNum" sz="quarter" idx="12"/>
          </p:nvPr>
        </p:nvSpPr>
        <p:spPr>
          <a:xfrm>
            <a:off x="11652870" y="6560021"/>
            <a:ext cx="510580" cy="365125"/>
          </a:xfrm>
        </p:spPr>
        <p:txBody>
          <a:bodyPr/>
          <a:lstStyle/>
          <a:p>
            <a:fld id="{6F8D1931-CE7A-4631-A2FD-F09270C7E571}" type="slidenum">
              <a:rPr kumimoji="1" lang="ja-JP" altLang="en-US" smtClean="0"/>
              <a:t>7</a:t>
            </a:fld>
            <a:endParaRPr kumimoji="1" lang="ja-JP" altLang="en-US" dirty="0"/>
          </a:p>
        </p:txBody>
      </p:sp>
      <p:sp>
        <p:nvSpPr>
          <p:cNvPr id="4" name="正方形/長方形 3"/>
          <p:cNvSpPr/>
          <p:nvPr/>
        </p:nvSpPr>
        <p:spPr>
          <a:xfrm>
            <a:off x="-34427" y="6627168"/>
            <a:ext cx="4471096"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https://fabcross.jp/news/2014/09/20140919_3dprinter_dress.html</a:t>
            </a:r>
            <a:endParaRPr lang="ja-JP" altLang="en-US" sz="9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39" y="1980985"/>
            <a:ext cx="5905500" cy="3324225"/>
          </a:xfrm>
          <a:prstGeom prst="rect">
            <a:avLst/>
          </a:prstGeom>
        </p:spPr>
      </p:pic>
      <p:sp>
        <p:nvSpPr>
          <p:cNvPr id="18" name="正方形/長方形 17"/>
          <p:cNvSpPr/>
          <p:nvPr/>
        </p:nvSpPr>
        <p:spPr>
          <a:xfrm>
            <a:off x="1053371" y="816931"/>
            <a:ext cx="10934190"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布地やレース部分に</a:t>
            </a:r>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プリントされたオブジェクトを用いている。ドレス生地に使われたのは、六角形のオブジェクトがメッシュ状に組み合わさったもので、柔軟性のある</a:t>
            </a:r>
            <a:r>
              <a:rPr lang="en-US" altLang="ja-JP" dirty="0">
                <a:latin typeface="Meiryo UI" panose="020B0604030504040204" pitchFamily="50" charset="-128"/>
                <a:ea typeface="Meiryo UI" panose="020B0604030504040204" pitchFamily="50" charset="-128"/>
              </a:rPr>
              <a:t>TPE</a:t>
            </a:r>
            <a:r>
              <a:rPr lang="ja-JP" altLang="en-US" dirty="0">
                <a:latin typeface="Meiryo UI" panose="020B0604030504040204" pitchFamily="50" charset="-128"/>
                <a:ea typeface="Meiryo UI" panose="020B0604030504040204" pitchFamily="50" charset="-128"/>
              </a:rPr>
              <a:t>素材でプリントされた。ブレスレットには銀、ステンレス、ナイロンを素材にしたものが登場した。</a:t>
            </a:r>
          </a:p>
        </p:txBody>
      </p:sp>
      <p:pic>
        <p:nvPicPr>
          <p:cNvPr id="19" name="図 18"/>
          <p:cNvPicPr>
            <a:picLocks noChangeAspect="1"/>
          </p:cNvPicPr>
          <p:nvPr/>
        </p:nvPicPr>
        <p:blipFill>
          <a:blip r:embed="rId5"/>
          <a:stretch>
            <a:fillRect/>
          </a:stretch>
        </p:blipFill>
        <p:spPr>
          <a:xfrm>
            <a:off x="6187953" y="1980985"/>
            <a:ext cx="5975497" cy="3324225"/>
          </a:xfrm>
          <a:prstGeom prst="rect">
            <a:avLst/>
          </a:prstGeom>
        </p:spPr>
      </p:pic>
    </p:spTree>
    <p:extLst>
      <p:ext uri="{BB962C8B-B14F-4D97-AF65-F5344CB8AC3E}">
        <p14:creationId xmlns:p14="http://schemas.microsoft.com/office/powerpoint/2010/main" val="63767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gd name="adj" fmla="val 28298"/>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Nervous</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System</a:t>
            </a:r>
            <a:r>
              <a:rPr lang="ja-JP" altLang="en-US" sz="1600" b="1" dirty="0">
                <a:solidFill>
                  <a:schemeClr val="tx1"/>
                </a:solidFill>
                <a:latin typeface="Meiryo UI" panose="020B0604030504040204" pitchFamily="50" charset="-128"/>
                <a:ea typeface="Meiryo UI" panose="020B0604030504040204" pitchFamily="50" charset="-128"/>
              </a:rPr>
              <a:t>のキネマティクス・ドレス　</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情報通信技術</a:t>
            </a:r>
          </a:p>
        </p:txBody>
      </p:sp>
      <p:sp>
        <p:nvSpPr>
          <p:cNvPr id="2" name="スライド番号プレースホルダー 1"/>
          <p:cNvSpPr>
            <a:spLocks noGrp="1"/>
          </p:cNvSpPr>
          <p:nvPr>
            <p:ph type="sldNum" sz="quarter" idx="12"/>
          </p:nvPr>
        </p:nvSpPr>
        <p:spPr>
          <a:xfrm>
            <a:off x="11652870" y="6560021"/>
            <a:ext cx="510580" cy="365125"/>
          </a:xfrm>
        </p:spPr>
        <p:txBody>
          <a:bodyPr/>
          <a:lstStyle/>
          <a:p>
            <a:fld id="{6F8D1931-CE7A-4631-A2FD-F09270C7E571}" type="slidenum">
              <a:rPr kumimoji="1" lang="ja-JP" altLang="en-US" smtClean="0"/>
              <a:t>8</a:t>
            </a:fld>
            <a:endParaRPr kumimoji="1" lang="ja-JP" altLang="en-US" dirty="0"/>
          </a:p>
        </p:txBody>
      </p:sp>
      <p:sp>
        <p:nvSpPr>
          <p:cNvPr id="4" name="正方形/長方形 3"/>
          <p:cNvSpPr/>
          <p:nvPr/>
        </p:nvSpPr>
        <p:spPr>
          <a:xfrm>
            <a:off x="-34427" y="6627168"/>
            <a:ext cx="328647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 http://n-e-r-v-o-u-s.com/projects/3dprinting/</a:t>
            </a:r>
            <a:endParaRPr lang="ja-JP" altLang="en-US" sz="9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489" y="594667"/>
            <a:ext cx="3915925" cy="5940826"/>
          </a:xfrm>
          <a:prstGeom prst="rect">
            <a:avLst/>
          </a:prstGeom>
        </p:spPr>
      </p:pic>
      <p:sp>
        <p:nvSpPr>
          <p:cNvPr id="13" name="正方形/長方形 12"/>
          <p:cNvSpPr/>
          <p:nvPr/>
        </p:nvSpPr>
        <p:spPr>
          <a:xfrm>
            <a:off x="5208599" y="985681"/>
            <a:ext cx="6588065" cy="1323439"/>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このドレスは、</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プリンタで作製されており、</a:t>
            </a:r>
            <a:r>
              <a:rPr lang="en-US" altLang="ja-JP" sz="1600" dirty="0">
                <a:latin typeface="Meiryo UI" panose="020B0604030504040204" pitchFamily="50" charset="-128"/>
                <a:ea typeface="Meiryo UI" panose="020B0604030504040204" pitchFamily="50" charset="-128"/>
              </a:rPr>
              <a:t>3316</a:t>
            </a:r>
            <a:r>
              <a:rPr lang="ja-JP" altLang="en-US" sz="1600" dirty="0">
                <a:latin typeface="Meiryo UI" panose="020B0604030504040204" pitchFamily="50" charset="-128"/>
                <a:ea typeface="Meiryo UI" panose="020B0604030504040204" pitchFamily="50" charset="-128"/>
              </a:rPr>
              <a:t>個の可動ジョイントで繋がった</a:t>
            </a:r>
            <a:r>
              <a:rPr lang="en-US" altLang="ja-JP" sz="1600" dirty="0">
                <a:latin typeface="Meiryo UI" panose="020B0604030504040204" pitchFamily="50" charset="-128"/>
                <a:ea typeface="Meiryo UI" panose="020B0604030504040204" pitchFamily="50" charset="-128"/>
              </a:rPr>
              <a:t>2279</a:t>
            </a:r>
            <a:r>
              <a:rPr lang="ja-JP" altLang="en-US" sz="1600" dirty="0">
                <a:latin typeface="Meiryo UI" panose="020B0604030504040204" pitchFamily="50" charset="-128"/>
                <a:ea typeface="Meiryo UI" panose="020B0604030504040204" pitchFamily="50" charset="-128"/>
              </a:rPr>
              <a:t>個の小さなパーツが集まってできている。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ちょうど鎖帷子のように身体の線に沿って、また体の動きに従って、形を変えることができる。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その意味で、このドレスは</a:t>
            </a:r>
            <a:r>
              <a:rPr lang="en-US" altLang="ja-JP"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キネマティクス</a:t>
            </a:r>
            <a:r>
              <a:rPr lang="ja-JP" altLang="en-US" sz="1600" dirty="0">
                <a:latin typeface="Meiryo UI" panose="020B0604030504040204" pitchFamily="50" charset="-128"/>
                <a:ea typeface="Meiryo UI" panose="020B0604030504040204" pitchFamily="50" charset="-128"/>
              </a:rPr>
              <a:t>（運動学的）</a:t>
            </a:r>
            <a:r>
              <a:rPr lang="ja-JP" altLang="en-US" sz="1600" b="1" dirty="0">
                <a:latin typeface="Meiryo UI" panose="020B0604030504040204" pitchFamily="50" charset="-128"/>
                <a:ea typeface="Meiryo UI" panose="020B0604030504040204" pitchFamily="50" charset="-128"/>
              </a:rPr>
              <a:t>ドレス</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と呼ばれている。</a:t>
            </a:r>
          </a:p>
        </p:txBody>
      </p:sp>
      <p:pic>
        <p:nvPicPr>
          <p:cNvPr id="18" name="図 17"/>
          <p:cNvPicPr>
            <a:picLocks noChangeAspect="1"/>
          </p:cNvPicPr>
          <p:nvPr/>
        </p:nvPicPr>
        <p:blipFill>
          <a:blip r:embed="rId5"/>
          <a:stretch>
            <a:fillRect/>
          </a:stretch>
        </p:blipFill>
        <p:spPr>
          <a:xfrm>
            <a:off x="5550027" y="2369080"/>
            <a:ext cx="5811428" cy="4166413"/>
          </a:xfrm>
          <a:prstGeom prst="rect">
            <a:avLst/>
          </a:prstGeom>
        </p:spPr>
      </p:pic>
    </p:spTree>
    <p:extLst>
      <p:ext uri="{BB962C8B-B14F-4D97-AF65-F5344CB8AC3E}">
        <p14:creationId xmlns:p14="http://schemas.microsoft.com/office/powerpoint/2010/main" val="208690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4198938" y="44450"/>
            <a:ext cx="7902446" cy="49005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pic>
        <p:nvPicPr>
          <p:cNvPr id="7"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196" y="20852"/>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角丸四角形 7"/>
          <p:cNvSpPr/>
          <p:nvPr/>
        </p:nvSpPr>
        <p:spPr>
          <a:xfrm>
            <a:off x="4291262" y="109283"/>
            <a:ext cx="5522912" cy="354142"/>
          </a:xfrm>
          <a:prstGeom prst="roundRect">
            <a:avLst>
              <a:gd name="adj" fmla="val 28298"/>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Nervous</a:t>
            </a:r>
            <a:r>
              <a:rPr lang="ja-JP" altLang="en-US" sz="1600" b="1" dirty="0">
                <a:solidFill>
                  <a:schemeClr val="tx1"/>
                </a:solidFill>
                <a:latin typeface="Meiryo UI" panose="020B0604030504040204" pitchFamily="50" charset="-128"/>
                <a:ea typeface="Meiryo UI" panose="020B0604030504040204" pitchFamily="50" charset="-128"/>
              </a:rPr>
              <a:t> </a:t>
            </a:r>
            <a:r>
              <a:rPr lang="en-US" altLang="ja-JP" sz="1600" b="1" dirty="0">
                <a:solidFill>
                  <a:schemeClr val="tx1"/>
                </a:solidFill>
                <a:latin typeface="Meiryo UI" panose="020B0604030504040204" pitchFamily="50" charset="-128"/>
                <a:ea typeface="Meiryo UI" panose="020B0604030504040204" pitchFamily="50" charset="-128"/>
              </a:rPr>
              <a:t>System</a:t>
            </a:r>
            <a:r>
              <a:rPr lang="ja-JP" altLang="en-US" sz="1600" b="1" dirty="0">
                <a:solidFill>
                  <a:schemeClr val="tx1"/>
                </a:solidFill>
                <a:latin typeface="Meiryo UI" panose="020B0604030504040204" pitchFamily="50" charset="-128"/>
                <a:ea typeface="Meiryo UI" panose="020B0604030504040204" pitchFamily="50" charset="-128"/>
              </a:rPr>
              <a:t>の</a:t>
            </a:r>
            <a:r>
              <a:rPr lang="en-US" altLang="ja-JP" sz="1600" b="1" dirty="0">
                <a:solidFill>
                  <a:schemeClr val="tx1"/>
                </a:solidFill>
                <a:latin typeface="Meiryo UI" panose="020B0604030504040204" pitchFamily="50" charset="-128"/>
                <a:ea typeface="Meiryo UI" panose="020B0604030504040204" pitchFamily="50" charset="-128"/>
              </a:rPr>
              <a:t>Kinematic Petals Dress </a:t>
            </a:r>
            <a:r>
              <a:rPr lang="ja-JP" altLang="en-US" sz="1600" b="1" dirty="0">
                <a:solidFill>
                  <a:schemeClr val="tx1"/>
                </a:solidFill>
                <a:latin typeface="Meiryo UI" panose="020B0604030504040204" pitchFamily="50" charset="-128"/>
                <a:ea typeface="Meiryo UI" panose="020B0604030504040204" pitchFamily="50" charset="-128"/>
              </a:rPr>
              <a:t>　</a:t>
            </a:r>
          </a:p>
        </p:txBody>
      </p:sp>
      <p:sp>
        <p:nvSpPr>
          <p:cNvPr id="9" name="角丸四角形 8"/>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0" name="角丸四角形 9"/>
          <p:cNvSpPr/>
          <p:nvPr/>
        </p:nvSpPr>
        <p:spPr>
          <a:xfrm>
            <a:off x="1053371" y="44450"/>
            <a:ext cx="3107467" cy="485384"/>
          </a:xfrm>
          <a:prstGeom prst="roundRect">
            <a:avLst>
              <a:gd name="adj" fmla="val 1083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情報通信技術</a:t>
            </a:r>
          </a:p>
        </p:txBody>
      </p:sp>
      <p:sp>
        <p:nvSpPr>
          <p:cNvPr id="2" name="スライド番号プレースホルダー 1"/>
          <p:cNvSpPr>
            <a:spLocks noGrp="1"/>
          </p:cNvSpPr>
          <p:nvPr>
            <p:ph type="sldNum" sz="quarter" idx="12"/>
          </p:nvPr>
        </p:nvSpPr>
        <p:spPr>
          <a:xfrm>
            <a:off x="11652870" y="6560021"/>
            <a:ext cx="510580" cy="365125"/>
          </a:xfrm>
        </p:spPr>
        <p:txBody>
          <a:bodyPr/>
          <a:lstStyle/>
          <a:p>
            <a:fld id="{6F8D1931-CE7A-4631-A2FD-F09270C7E571}" type="slidenum">
              <a:rPr kumimoji="1" lang="ja-JP" altLang="en-US" smtClean="0"/>
              <a:t>9</a:t>
            </a:fld>
            <a:endParaRPr kumimoji="1" lang="ja-JP" altLang="en-US" dirty="0"/>
          </a:p>
        </p:txBody>
      </p:sp>
      <p:sp>
        <p:nvSpPr>
          <p:cNvPr id="4" name="正方形/長方形 3"/>
          <p:cNvSpPr/>
          <p:nvPr/>
        </p:nvSpPr>
        <p:spPr>
          <a:xfrm>
            <a:off x="-34427" y="6627168"/>
            <a:ext cx="328647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 http://n-e-r-v-o-u-s.com/projects/3dprinting/</a:t>
            </a:r>
            <a:endParaRPr lang="ja-JP" altLang="en-US" sz="900"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11" y="961008"/>
            <a:ext cx="5364178" cy="5364178"/>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9254" y="599333"/>
            <a:ext cx="3049436" cy="3049436"/>
          </a:xfrm>
          <a:prstGeom prst="rect">
            <a:avLst/>
          </a:prstGeom>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5854" y="3693147"/>
            <a:ext cx="3049436" cy="3049436"/>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89254" y="3713602"/>
            <a:ext cx="3049436" cy="3049436"/>
          </a:xfrm>
          <a:prstGeom prst="rect">
            <a:avLst/>
          </a:prstGeom>
        </p:spPr>
      </p:pic>
      <p:pic>
        <p:nvPicPr>
          <p:cNvPr id="16" name="図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5854" y="586022"/>
            <a:ext cx="3049436" cy="3049436"/>
          </a:xfrm>
          <a:prstGeom prst="rect">
            <a:avLst/>
          </a:prstGeom>
        </p:spPr>
      </p:pic>
    </p:spTree>
    <p:extLst>
      <p:ext uri="{BB962C8B-B14F-4D97-AF65-F5344CB8AC3E}">
        <p14:creationId xmlns:p14="http://schemas.microsoft.com/office/powerpoint/2010/main" val="357200804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1812</TotalTime>
  <Words>5073</Words>
  <Application>Microsoft Office PowerPoint</Application>
  <PresentationFormat>ワイド画面</PresentationFormat>
  <Paragraphs>427</Paragraphs>
  <Slides>46</Slides>
  <Notes>28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46</vt:i4>
      </vt:variant>
    </vt:vector>
  </HeadingPairs>
  <TitlesOfParts>
    <vt:vector size="55" baseType="lpstr">
      <vt:lpstr>Meiryo UI</vt:lpstr>
      <vt:lpstr>ＭＳ Ｐ明朝</vt:lpstr>
      <vt:lpstr>メイリオ</vt:lpstr>
      <vt:lpstr>Arial</vt:lpstr>
      <vt:lpstr>Calibri</vt:lpstr>
      <vt:lpstr>Calibri Light</vt:lpstr>
      <vt:lpstr>Helvetica</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Airbus310 cabin crew seat</vt:lpstr>
      <vt:lpstr>PowerPoint プレゼンテーション</vt:lpstr>
      <vt:lpstr>PowerPoint プレゼンテーション</vt:lpstr>
      <vt:lpstr>PowerPoint プレゼンテーション</vt:lpstr>
      <vt:lpstr>PowerPoint プレゼンテーション</vt:lpstr>
      <vt:lpstr>GE Aviationが買収したMorris Tech社の作製事例</vt:lpstr>
      <vt:lpstr>PowerPoint プレゼンテーション</vt:lpstr>
      <vt:lpstr>PowerPoint プレゼンテーション</vt:lpstr>
      <vt:lpstr>PowerPoint プレゼンテーション</vt:lpstr>
      <vt:lpstr>次世代航空機エンジン CFM LEAP-1A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Lockheed Martin</vt:lpstr>
      <vt:lpstr>Lockheed Martin</vt:lpstr>
      <vt:lpstr>PowerPoint プレゼンテーション</vt:lpstr>
      <vt:lpstr>PowerPoint プレゼンテーション</vt:lpstr>
      <vt:lpstr>PowerPoint プレゼンテーション</vt:lpstr>
      <vt:lpstr>PowerPoint プレゼンテーション</vt:lpstr>
      <vt:lpstr>Cincinnati Incorporatedの大型3DプリンタBAAM</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100</cp:revision>
  <cp:lastPrinted>2016-08-30T02:39:42Z</cp:lastPrinted>
  <dcterms:created xsi:type="dcterms:W3CDTF">2016-08-03T01:40:51Z</dcterms:created>
  <dcterms:modified xsi:type="dcterms:W3CDTF">2023-07-11T23:54:31Z</dcterms:modified>
</cp:coreProperties>
</file>